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Lst>
  <p:notesMasterIdLst>
    <p:notesMasterId r:id="rId18"/>
  </p:notesMasterIdLst>
  <p:sldIdLst>
    <p:sldId id="256" r:id="rId2"/>
    <p:sldId id="257" r:id="rId3"/>
    <p:sldId id="258" r:id="rId4"/>
    <p:sldId id="259" r:id="rId5"/>
    <p:sldId id="261" r:id="rId6"/>
    <p:sldId id="262" r:id="rId7"/>
    <p:sldId id="279" r:id="rId8"/>
    <p:sldId id="275" r:id="rId9"/>
    <p:sldId id="263" r:id="rId10"/>
    <p:sldId id="264" r:id="rId11"/>
    <p:sldId id="282" r:id="rId12"/>
    <p:sldId id="278" r:id="rId13"/>
    <p:sldId id="270" r:id="rId14"/>
    <p:sldId id="272" r:id="rId15"/>
    <p:sldId id="271" r:id="rId16"/>
    <p:sldId id="26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0F0F0"/>
    <a:srgbClr val="747474"/>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6" d="100"/>
          <a:sy n="76" d="100"/>
        </p:scale>
        <p:origin x="-10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9A468-8469-48B8-B1E2-09A633D49716}" type="datetimeFigureOut">
              <a:rPr lang="ru-RU" smtClean="0"/>
              <a:t>06.07.2020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5F0AB-8230-4C8B-A33D-DF0266394F1D}" type="slidenum">
              <a:rPr lang="ru-RU" smtClean="0"/>
              <a:t>‹N°›</a:t>
            </a:fld>
            <a:endParaRPr lang="ru-RU"/>
          </a:p>
        </p:txBody>
      </p:sp>
    </p:spTree>
    <p:extLst>
      <p:ext uri="{BB962C8B-B14F-4D97-AF65-F5344CB8AC3E}">
        <p14:creationId xmlns:p14="http://schemas.microsoft.com/office/powerpoint/2010/main" val="75473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5F0AB-8230-4C8B-A33D-DF0266394F1D}" type="slidenum">
              <a:rPr lang="ru-RU" smtClean="0"/>
              <a:t>1</a:t>
            </a:fld>
            <a:endParaRPr lang="ru-RU"/>
          </a:p>
        </p:txBody>
      </p:sp>
    </p:spTree>
    <p:extLst>
      <p:ext uri="{BB962C8B-B14F-4D97-AF65-F5344CB8AC3E}">
        <p14:creationId xmlns:p14="http://schemas.microsoft.com/office/powerpoint/2010/main" val="16899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5F0AB-8230-4C8B-A33D-DF0266394F1D}" type="slidenum">
              <a:rPr lang="ru-RU" smtClean="0"/>
              <a:t>2</a:t>
            </a:fld>
            <a:endParaRPr lang="ru-RU"/>
          </a:p>
        </p:txBody>
      </p:sp>
    </p:spTree>
    <p:extLst>
      <p:ext uri="{BB962C8B-B14F-4D97-AF65-F5344CB8AC3E}">
        <p14:creationId xmlns:p14="http://schemas.microsoft.com/office/powerpoint/2010/main" val="108538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2605ACA-AA5D-4332-801B-33D101B05ED5}" type="datetime1">
              <a:rPr lang="ru-RU" smtClean="0"/>
              <a:t>06.07.2020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384536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F4830F-AA83-4DB5-BA49-CAF53EC8FB2F}" type="datetime1">
              <a:rPr lang="ru-RU" smtClean="0"/>
              <a:t>06.07.2020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359205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3F229D-D198-48FF-914F-C38108BD542F}" type="datetime1">
              <a:rPr lang="ru-RU" smtClean="0"/>
              <a:t>06.07.2020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163125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15B1650-EE52-40DD-BA45-8EBC5EF81E15}" type="datetime1">
              <a:rPr lang="ru-RU" smtClean="0"/>
              <a:t>06.07.2020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49112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D0DCFA-CC73-4897-BFA9-E2CBA6EA3570}" type="datetime1">
              <a:rPr lang="ru-RU" smtClean="0"/>
              <a:t>06.07.2020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119287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2655B3B-348E-46E0-B4C5-A34994C32166}" type="datetime1">
              <a:rPr lang="ru-RU" smtClean="0"/>
              <a:t>06.07.2020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190286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C6CE5A-B322-46A8-B6F3-56BD8CE74F6E}" type="datetime1">
              <a:rPr lang="ru-RU" smtClean="0"/>
              <a:t>06.07.2020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54439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F0957A-A77D-4D6D-8AB0-9879BE594AEB}" type="datetime1">
              <a:rPr lang="ru-RU" smtClean="0"/>
              <a:t>06.07.2020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34318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FDFCE-BA97-4656-9F0E-39DCB0204D4C}" type="datetime1">
              <a:rPr lang="ru-RU" smtClean="0"/>
              <a:t>06.07.2020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272548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31DCD2-6476-44FE-9DF0-99469185E94E}" type="datetime1">
              <a:rPr lang="ru-RU" smtClean="0"/>
              <a:t>06.07.2020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4595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7C1FB4-E645-4532-A5FD-EDC1E77FEBF8}" type="datetime1">
              <a:rPr lang="ru-RU" smtClean="0"/>
              <a:t>06.07.2020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C6B133-7781-4EBA-99D2-43F3F3959CCD}" type="slidenum">
              <a:rPr lang="ru-RU" smtClean="0"/>
              <a:t>‹N°›</a:t>
            </a:fld>
            <a:endParaRPr lang="ru-RU"/>
          </a:p>
        </p:txBody>
      </p:sp>
    </p:spTree>
    <p:extLst>
      <p:ext uri="{BB962C8B-B14F-4D97-AF65-F5344CB8AC3E}">
        <p14:creationId xmlns:p14="http://schemas.microsoft.com/office/powerpoint/2010/main" val="296646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44AC6-8FB8-4C6F-9AA7-E25FEDED762D}" type="datetime1">
              <a:rPr lang="ru-RU" smtClean="0"/>
              <a:t>06.07.2020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6B133-7781-4EBA-99D2-43F3F3959CCD}" type="slidenum">
              <a:rPr lang="ru-RU" smtClean="0"/>
              <a:t>‹N°›</a:t>
            </a:fld>
            <a:endParaRPr lang="ru-RU"/>
          </a:p>
        </p:txBody>
      </p:sp>
    </p:spTree>
    <p:extLst>
      <p:ext uri="{BB962C8B-B14F-4D97-AF65-F5344CB8AC3E}">
        <p14:creationId xmlns:p14="http://schemas.microsoft.com/office/powerpoint/2010/main" val="228997750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gclusters.altervista.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2492" y="338554"/>
            <a:ext cx="8086725" cy="2486891"/>
          </a:xfrm>
          <a:solidFill>
            <a:schemeClr val="bg1"/>
          </a:solidFill>
        </p:spPr>
        <p:txBody>
          <a:bodyPr>
            <a:normAutofit/>
          </a:bodyPr>
          <a:lstStyle/>
          <a:p>
            <a:pPr>
              <a:lnSpc>
                <a:spcPct val="100000"/>
              </a:lnSpc>
            </a:pPr>
            <a:r>
              <a:rPr lang="en-US" sz="2800" dirty="0">
                <a:latin typeface="Times New Roman" panose="02020603050405020304" pitchFamily="18" charset="0"/>
                <a:cs typeface="Times New Roman" panose="02020603050405020304" pitchFamily="18" charset="0"/>
              </a:rPr>
              <a:t>Cluster of </a:t>
            </a:r>
            <a:r>
              <a:rPr lang="en-US" sz="2800" dirty="0" err="1" smtClean="0">
                <a:latin typeface="Times New Roman" panose="02020603050405020304" pitchFamily="18" charset="0"/>
                <a:cs typeface="Times New Roman" panose="02020603050405020304" pitchFamily="18" charset="0"/>
              </a:rPr>
              <a:t>antistars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as a source of </a:t>
            </a:r>
            <a:r>
              <a:rPr lang="en-US" sz="2800" dirty="0" err="1" smtClean="0">
                <a:latin typeface="Times New Roman" panose="02020603050405020304" pitchFamily="18" charset="0"/>
                <a:cs typeface="Times New Roman" panose="02020603050405020304" pitchFamily="18" charset="0"/>
              </a:rPr>
              <a:t>antihelium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a stream of galactic cosmic rays</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70458" y="3227717"/>
            <a:ext cx="9040968" cy="2807595"/>
          </a:xfrm>
        </p:spPr>
        <p:txBody>
          <a:bodyPr>
            <a:normAutofit/>
          </a:bodyPr>
          <a:lstStyle/>
          <a:p>
            <a:pPr algn="l">
              <a:lnSpc>
                <a:spcPct val="100000"/>
              </a:lnSpc>
            </a:pPr>
            <a:r>
              <a:rPr lang="en-US" dirty="0" smtClean="0">
                <a:latin typeface="Times New Roman" panose="02020603050405020304" pitchFamily="18" charset="0"/>
                <a:cs typeface="Times New Roman" panose="02020603050405020304" pitchFamily="18" charset="0"/>
              </a:rPr>
              <a:t>Speaker</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A.O. </a:t>
            </a:r>
            <a:r>
              <a:rPr lang="en-US" dirty="0" err="1" smtClean="0">
                <a:latin typeface="Times New Roman" panose="02020603050405020304" pitchFamily="18" charset="0"/>
                <a:cs typeface="Times New Roman" panose="02020603050405020304" pitchFamily="18" charset="0"/>
              </a:rPr>
              <a:t>Kirichenko</a:t>
            </a:r>
            <a:endParaRPr lang="ru-RU" dirty="0" smtClean="0">
              <a:latin typeface="Times New Roman" panose="02020603050405020304" pitchFamily="18" charset="0"/>
              <a:cs typeface="Times New Roman" panose="02020603050405020304" pitchFamily="18" charset="0"/>
            </a:endParaRPr>
          </a:p>
          <a:p>
            <a:pPr algn="l">
              <a:lnSpc>
                <a:spcPct val="100000"/>
              </a:lnSpc>
            </a:pPr>
            <a:r>
              <a:rPr lang="en-US" dirty="0" smtClean="0">
                <a:latin typeface="Times New Roman" panose="02020603050405020304" pitchFamily="18" charset="0"/>
                <a:cs typeface="Times New Roman" panose="02020603050405020304" pitchFamily="18" charset="0"/>
              </a:rPr>
              <a:t>The scientific adviser</a:t>
            </a:r>
            <a:r>
              <a:rPr lang="ru-RU" dirty="0" smtClean="0">
                <a:latin typeface="Times New Roman" panose="02020603050405020304" pitchFamily="18" charset="0"/>
                <a:cs typeface="Times New Roman" panose="02020603050405020304" pitchFamily="18" charset="0"/>
              </a:rPr>
              <a:t>,</a:t>
            </a:r>
          </a:p>
          <a:p>
            <a:pPr algn="l">
              <a:lnSpc>
                <a:spcPct val="100000"/>
              </a:lnSpc>
            </a:pPr>
            <a:r>
              <a:rPr lang="en-US" dirty="0" err="1" smtClean="0">
                <a:latin typeface="Times New Roman" panose="02020603050405020304" pitchFamily="18" charset="0"/>
                <a:cs typeface="Times New Roman" panose="02020603050405020304" pitchFamily="18" charset="0"/>
              </a:rPr>
              <a:t>Drofessor</a:t>
            </a: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Dr. Sc. (Phys.-Math</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M.Yu.Khlopov</a:t>
            </a:r>
            <a:endParaRPr lang="en-US" dirty="0" smtClean="0">
              <a:latin typeface="Times New Roman" panose="02020603050405020304" pitchFamily="18" charset="0"/>
              <a:cs typeface="Times New Roman" panose="02020603050405020304" pitchFamily="18" charset="0"/>
            </a:endParaRPr>
          </a:p>
          <a:p>
            <a:pPr algn="l">
              <a:lnSpc>
                <a:spcPct val="100000"/>
              </a:lnSpc>
            </a:pPr>
            <a:r>
              <a:rPr lang="en-US" dirty="0">
                <a:latin typeface="Times New Roman" panose="02020603050405020304" pitchFamily="18" charset="0"/>
                <a:cs typeface="Times New Roman" panose="02020603050405020304" pitchFamily="18" charset="0"/>
              </a:rPr>
              <a:t>Consultant</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l">
              <a:lnSpc>
                <a:spcPct val="100000"/>
              </a:lnSpc>
            </a:pPr>
            <a:r>
              <a:rPr lang="en-US" dirty="0" err="1">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ozent</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Cand</a:t>
            </a:r>
            <a:r>
              <a:rPr lang="en-US" dirty="0">
                <a:latin typeface="Times New Roman" panose="02020603050405020304" pitchFamily="18" charset="0"/>
                <a:cs typeface="Times New Roman" panose="02020603050405020304" pitchFamily="18" charset="0"/>
              </a:rPr>
              <a:t>. of Sc. (Phys.-Math</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Mayorov</a:t>
            </a:r>
            <a:r>
              <a:rPr lang="ru-RU" dirty="0" smtClean="0">
                <a:latin typeface="Times New Roman" panose="02020603050405020304" pitchFamily="18" charset="0"/>
                <a:cs typeface="Times New Roman" panose="02020603050405020304" pitchFamily="18" charset="0"/>
              </a:rPr>
              <a:t> А.</a:t>
            </a:r>
            <a:r>
              <a:rPr lang="en-US" dirty="0" smtClean="0">
                <a:latin typeface="Times New Roman" panose="02020603050405020304" pitchFamily="18" charset="0"/>
                <a:cs typeface="Times New Roman" panose="02020603050405020304" pitchFamily="18" charset="0"/>
              </a:rPr>
              <a:t>G</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l">
              <a:lnSpc>
                <a:spcPct val="100000"/>
              </a:lnSpc>
            </a:pPr>
            <a:endParaRPr lang="en-US" dirty="0" smtClean="0">
              <a:latin typeface="Times New Roman" panose="02020603050405020304" pitchFamily="18" charset="0"/>
              <a:cs typeface="Times New Roman" panose="02020603050405020304" pitchFamily="18" charset="0"/>
            </a:endParaRPr>
          </a:p>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endParaRPr lang="ru-RU" sz="900" dirty="0"/>
          </a:p>
        </p:txBody>
      </p:sp>
      <p:sp>
        <p:nvSpPr>
          <p:cNvPr id="6" name="TextBox 5"/>
          <p:cNvSpPr txBox="1"/>
          <p:nvPr/>
        </p:nvSpPr>
        <p:spPr>
          <a:xfrm>
            <a:off x="226504" y="6437585"/>
            <a:ext cx="8841996"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Presented at XXIII Bled Workshop “What comes beyond the Standard models?</a:t>
            </a:r>
            <a:r>
              <a:rPr lang="ru-RU" sz="1600" dirty="0" smtClean="0">
                <a:latin typeface="Times New Roman" panose="02020603050405020304" pitchFamily="18" charset="0"/>
                <a:cs typeface="Times New Roman" panose="02020603050405020304" pitchFamily="18" charset="0"/>
              </a:rPr>
              <a:t>, 2020</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05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299" y="275765"/>
            <a:ext cx="8079581" cy="478518"/>
          </a:xfrm>
        </p:spPr>
        <p:txBody>
          <a:bodyPr>
            <a:normAutofit/>
          </a:bodyPr>
          <a:lstStyle/>
          <a:p>
            <a:pPr algn="ctr"/>
            <a:r>
              <a:rPr lang="en-US" sz="2800" dirty="0">
                <a:latin typeface="Times New Roman" panose="02020603050405020304" pitchFamily="18" charset="0"/>
                <a:cs typeface="Times New Roman" panose="02020603050405020304" pitchFamily="18" charset="0"/>
              </a:rPr>
              <a:t>High energy - supernova explosions(1</a:t>
            </a:r>
            <a:r>
              <a:rPr lang="ru-RU" sz="2800" dirty="0" smtClean="0">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a:xfrm>
            <a:off x="6741285" y="5811838"/>
            <a:ext cx="2057400" cy="365125"/>
          </a:xfrm>
        </p:spPr>
        <p:txBody>
          <a:bodyPr/>
          <a:lstStyle/>
          <a:p>
            <a:fld id="{52C6B133-7781-4EBA-99D2-43F3F3959CCD}" type="slidenum">
              <a:rPr lang="ru-RU" sz="3600" b="1">
                <a:solidFill>
                  <a:schemeClr val="tx1">
                    <a:alpha val="25000"/>
                  </a:schemeClr>
                </a:solidFill>
              </a:rPr>
              <a:t>10</a:t>
            </a:fld>
            <a:endParaRPr lang="ru-RU" sz="3600" b="1" dirty="0">
              <a:solidFill>
                <a:schemeClr val="tx1">
                  <a:alpha val="25000"/>
                </a:schemeClr>
              </a:solidFill>
            </a:endParaRPr>
          </a:p>
        </p:txBody>
      </p:sp>
      <p:sp>
        <p:nvSpPr>
          <p:cNvPr id="3" name="Объект 2"/>
          <p:cNvSpPr>
            <a:spLocks noGrp="1"/>
          </p:cNvSpPr>
          <p:nvPr>
            <p:ph idx="1"/>
          </p:nvPr>
        </p:nvSpPr>
        <p:spPr>
          <a:xfrm>
            <a:off x="115910" y="1253331"/>
            <a:ext cx="7886700" cy="4351338"/>
          </a:xfrm>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Using </a:t>
            </a:r>
            <a:r>
              <a:rPr lang="en-US" sz="2200" dirty="0">
                <a:latin typeface="Times New Roman" panose="02020603050405020304" pitchFamily="18" charset="0"/>
                <a:cs typeface="Times New Roman" panose="02020603050405020304" pitchFamily="18" charset="0"/>
              </a:rPr>
              <a:t>the data from [1], and taking into account the analysis of the previous graph, we calculate the energy density of antiparticles in cosmic rays from the M4 cluster</a:t>
            </a:r>
            <a:r>
              <a:rPr lang="en-US"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109470" y="2286286"/>
                <a:ext cx="8925060" cy="2629502"/>
              </a:xfrm>
              <a:prstGeom prst="rect">
                <a:avLst/>
              </a:prstGeom>
              <a:noFill/>
            </p:spPr>
            <p:txBody>
              <a:bodyPr wrap="square" lIns="0" tIns="0" rIns="0" bIns="0" rtlCol="0">
                <a:spAutoFit/>
              </a:bodyPr>
              <a:lstStyle/>
              <a:p>
                <a:pPr algn="ctr"/>
                <a14:m>
                  <m:oMath xmlns:m="http://schemas.openxmlformats.org/officeDocument/2006/math">
                    <m:sSub>
                      <m:sSubPr>
                        <m:ctrlPr>
                          <a:rPr lang="ru-RU" sz="2000" i="1" smtClean="0">
                            <a:latin typeface="Cambria Math"/>
                            <a:ea typeface="Cambria Math" panose="02040503050406030204" pitchFamily="18" charset="0"/>
                          </a:rPr>
                        </m:ctrlPr>
                      </m:sSubPr>
                      <m:e>
                        <m:r>
                          <a:rPr lang="ru-RU" sz="2000" i="1" smtClean="0">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ea typeface="Cambria Math" panose="02040503050406030204" pitchFamily="18" charset="0"/>
                          </a:rPr>
                          <m:t>𝐶𝑅</m:t>
                        </m:r>
                      </m:sub>
                    </m:sSub>
                  </m:oMath>
                </a14:m>
                <a:r>
                  <a:rPr lang="en-US" sz="2000" dirty="0" smtClean="0"/>
                  <a:t>=</a:t>
                </a:r>
                <a14:m>
                  <m:oMath xmlns:m="http://schemas.openxmlformats.org/officeDocument/2006/math">
                    <m:f>
                      <m:fPr>
                        <m:ctrlPr>
                          <a:rPr lang="en-US" sz="2000" i="1" dirty="0" smtClean="0">
                            <a:latin typeface="Cambria Math"/>
                          </a:rPr>
                        </m:ctrlPr>
                      </m:fPr>
                      <m:num>
                        <m:sSub>
                          <m:sSubPr>
                            <m:ctrlPr>
                              <a:rPr lang="en-US" sz="2000" i="1" dirty="0" smtClean="0">
                                <a:latin typeface="Cambria Math"/>
                              </a:rPr>
                            </m:ctrlPr>
                          </m:sSubPr>
                          <m:e>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𝑠𝑛</m:t>
                            </m:r>
                          </m:sub>
                        </m:sSub>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panose="02040503050406030204" pitchFamily="18" charset="0"/>
                                  </a:rPr>
                                  <m:t>𝑁</m:t>
                                </m:r>
                              </m:e>
                            </m:acc>
                          </m:e>
                          <m:sub>
                            <m:r>
                              <a:rPr lang="en-US" sz="2000" b="0" i="1" dirty="0" smtClean="0">
                                <a:latin typeface="Cambria Math" panose="02040503050406030204" pitchFamily="18" charset="0"/>
                              </a:rPr>
                              <m:t>𝑠𝑛</m:t>
                            </m:r>
                          </m:sub>
                        </m:sSub>
                        <m:sSub>
                          <m:sSubPr>
                            <m:ctrlPr>
                              <a:rPr lang="en-US" sz="2000" i="1" dirty="0">
                                <a:latin typeface="Cambria Math"/>
                              </a:rPr>
                            </m:ctrlPr>
                          </m:sSubPr>
                          <m:e>
                            <m:r>
                              <a:rPr lang="en-US" sz="2000" b="0" i="1" dirty="0" smtClean="0">
                                <a:latin typeface="Cambria Math" panose="02040503050406030204" pitchFamily="18" charset="0"/>
                              </a:rPr>
                              <m:t>𝑡</m:t>
                            </m:r>
                          </m:e>
                          <m:sub>
                            <m:r>
                              <a:rPr lang="en-US" sz="2000" b="0" i="1" dirty="0" smtClean="0">
                                <a:latin typeface="Cambria Math" panose="02040503050406030204" pitchFamily="18" charset="0"/>
                              </a:rPr>
                              <m:t>𝑟𝑒𝑡</m:t>
                            </m:r>
                          </m:sub>
                        </m:sSub>
                      </m:num>
                      <m:den>
                        <m:r>
                          <a:rPr lang="en-US" sz="2000" b="0" i="1" dirty="0" smtClean="0">
                            <a:latin typeface="Cambria Math" panose="02040503050406030204" pitchFamily="18" charset="0"/>
                          </a:rPr>
                          <m:t>𝑉</m:t>
                        </m:r>
                      </m:den>
                    </m:f>
                  </m:oMath>
                </a14:m>
                <a:r>
                  <a:rPr lang="ru-RU" sz="2000" dirty="0" smtClean="0"/>
                  <a:t> (1)</a:t>
                </a:r>
              </a:p>
              <a:p>
                <a:pPr algn="ctr"/>
                <a:endParaRPr lang="ru-RU" sz="2000" dirty="0"/>
              </a:p>
              <a:p>
                <a:r>
                  <a:rPr lang="ru-RU" sz="2000" dirty="0" err="1" smtClean="0">
                    <a:latin typeface="Times New Roman" panose="02020603050405020304" pitchFamily="18" charset="0"/>
                    <a:cs typeface="Times New Roman" panose="02020603050405020304" pitchFamily="18" charset="0"/>
                  </a:rPr>
                  <a:t>Nsn</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number of neutron stars in </a:t>
                </a:r>
                <a:r>
                  <a:rPr lang="en-US" sz="2000" dirty="0" smtClean="0">
                    <a:latin typeface="Times New Roman" panose="02020603050405020304" pitchFamily="18" charset="0"/>
                    <a:cs typeface="Times New Roman" panose="02020603050405020304" pitchFamily="18" charset="0"/>
                  </a:rPr>
                  <a:t>M4</a:t>
                </a:r>
              </a:p>
              <a:p>
                <a:r>
                  <a:rPr lang="ru-RU" sz="2000" dirty="0" smtClean="0">
                    <a:latin typeface="Times New Roman" panose="02020603050405020304" pitchFamily="18" charset="0"/>
                    <a:cs typeface="Times New Roman" panose="02020603050405020304" pitchFamily="18" charset="0"/>
                  </a:rPr>
                  <a:t>t – </a:t>
                </a:r>
                <a:r>
                  <a:rPr lang="en-US" sz="2000" dirty="0" smtClean="0">
                    <a:latin typeface="Times New Roman" panose="02020603050405020304" pitchFamily="18" charset="0"/>
                    <a:cs typeface="Times New Roman" panose="02020603050405020304" pitchFamily="18" charset="0"/>
                  </a:rPr>
                  <a:t>age of</a:t>
                </a:r>
                <a:r>
                  <a:rPr lang="ru-RU" sz="2000" dirty="0" smtClean="0">
                    <a:latin typeface="Times New Roman" panose="02020603050405020304" pitchFamily="18" charset="0"/>
                    <a:cs typeface="Times New Roman" panose="02020603050405020304" pitchFamily="18" charset="0"/>
                  </a:rPr>
                  <a:t> М4</a:t>
                </a:r>
              </a:p>
              <a:p>
                <a:r>
                  <a:rPr lang="ru-RU" sz="2000" dirty="0" err="1" smtClean="0">
                    <a:latin typeface="Times New Roman" panose="02020603050405020304" pitchFamily="18" charset="0"/>
                    <a:cs typeface="Times New Roman" panose="02020603050405020304" pitchFamily="18" charset="0"/>
                  </a:rPr>
                  <a:t>Nsn</a:t>
                </a:r>
                <a:r>
                  <a:rPr lang="ru-RU"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supernova explosion </a:t>
                </a:r>
                <a:r>
                  <a:rPr lang="en-US" sz="2000" dirty="0" smtClean="0">
                    <a:latin typeface="Times New Roman" panose="02020603050405020304" pitchFamily="18" charset="0"/>
                    <a:cs typeface="Times New Roman" panose="02020603050405020304" pitchFamily="18" charset="0"/>
                  </a:rPr>
                  <a:t>frequency</a:t>
                </a:r>
                <a:endParaRPr lang="ru-RU" sz="2000" dirty="0" smtClean="0">
                  <a:latin typeface="Times New Roman" panose="02020603050405020304" pitchFamily="18" charset="0"/>
                  <a:cs typeface="Times New Roman" panose="02020603050405020304" pitchFamily="18" charset="0"/>
                </a:endParaRPr>
              </a:p>
              <a:p>
                <a:r>
                  <a:rPr lang="ru-RU" sz="2000" dirty="0" err="1" smtClean="0">
                    <a:latin typeface="Times New Roman" panose="02020603050405020304" pitchFamily="18" charset="0"/>
                    <a:cs typeface="Times New Roman" panose="02020603050405020304" pitchFamily="18" charset="0"/>
                  </a:rPr>
                  <a:t>Esn</a:t>
                </a:r>
                <a:r>
                  <a:rPr lang="ru-RU"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energy from one </a:t>
                </a:r>
                <a:r>
                  <a:rPr lang="en-US" sz="2000" dirty="0" smtClean="0">
                    <a:latin typeface="Times New Roman" panose="02020603050405020304" pitchFamily="18" charset="0"/>
                    <a:cs typeface="Times New Roman" panose="02020603050405020304" pitchFamily="18" charset="0"/>
                  </a:rPr>
                  <a:t>supernova</a:t>
                </a:r>
                <a:endParaRPr lang="ru-RU" sz="2000" i="1" dirty="0" smtClean="0">
                  <a:latin typeface="Cambria Math" panose="02040503050406030204" pitchFamily="18" charset="0"/>
                </a:endParaRPr>
              </a:p>
              <a:p>
                <a14:m>
                  <m:oMath xmlns:m="http://schemas.openxmlformats.org/officeDocument/2006/math">
                    <m:sSub>
                      <m:sSubPr>
                        <m:ctrlPr>
                          <a:rPr lang="ru-RU" sz="2000" i="1" dirty="0" smtClean="0">
                            <a:latin typeface="Cambria Math"/>
                          </a:rPr>
                        </m:ctrlPr>
                      </m:sSubPr>
                      <m:e>
                        <m:r>
                          <a:rPr lang="en-US" sz="2000" b="0" i="1" dirty="0" smtClean="0">
                            <a:latin typeface="Cambria Math" panose="02040503050406030204" pitchFamily="18" charset="0"/>
                          </a:rPr>
                          <m:t>𝑡</m:t>
                        </m:r>
                      </m:e>
                      <m:sub>
                        <m:r>
                          <a:rPr lang="en-US" sz="2000" b="0" i="1" dirty="0" smtClean="0">
                            <a:latin typeface="Cambria Math" panose="02040503050406030204" pitchFamily="18" charset="0"/>
                          </a:rPr>
                          <m:t>𝑟𝑒𝑡</m:t>
                        </m:r>
                        <m:r>
                          <a:rPr lang="en-US" sz="2000" b="0" i="1" dirty="0" smtClean="0">
                            <a:latin typeface="Cambria Math" panose="02040503050406030204" pitchFamily="18" charset="0"/>
                          </a:rPr>
                          <m:t> </m:t>
                        </m:r>
                      </m:sub>
                    </m:sSub>
                  </m:oMath>
                </a14:m>
                <a:r>
                  <a:rPr lang="ru-RU"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lifetime of cosmic rays in the Milky </a:t>
                </a:r>
                <a:r>
                  <a:rPr lang="en-US" sz="2000" dirty="0" smtClean="0">
                    <a:latin typeface="Times New Roman" panose="02020603050405020304" pitchFamily="18" charset="0"/>
                    <a:cs typeface="Times New Roman" panose="02020603050405020304" pitchFamily="18" charset="0"/>
                  </a:rPr>
                  <a:t>Way</a:t>
                </a:r>
              </a:p>
              <a:p>
                <a:r>
                  <a:rPr lang="ru-RU" sz="2000" dirty="0"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scope </a:t>
                </a:r>
                <a:r>
                  <a:rPr lang="en-US" sz="2000" dirty="0">
                    <a:latin typeface="Times New Roman" panose="02020603050405020304" pitchFamily="18" charset="0"/>
                    <a:cs typeface="Times New Roman" panose="02020603050405020304" pitchFamily="18" charset="0"/>
                  </a:rPr>
                  <a:t>of distribution</a:t>
                </a:r>
                <a:endParaRPr lang="ru-RU"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470" y="2286286"/>
                <a:ext cx="8925060" cy="2629502"/>
              </a:xfrm>
              <a:prstGeom prst="rect">
                <a:avLst/>
              </a:prstGeom>
              <a:blipFill rotWithShape="0">
                <a:blip r:embed="rId2"/>
                <a:stretch>
                  <a:fillRect l="-1776" b="-4872"/>
                </a:stretch>
              </a:blipFill>
            </p:spPr>
            <p:txBody>
              <a:bodyPr/>
              <a:lstStyle/>
              <a:p>
                <a:r>
                  <a:rPr lang="ru-RU">
                    <a:noFill/>
                  </a:rPr>
                  <a:t> </a:t>
                </a:r>
              </a:p>
            </p:txBody>
          </p:sp>
        </mc:Fallback>
      </mc:AlternateContent>
      <p:sp>
        <p:nvSpPr>
          <p:cNvPr id="5" name="TextBox 4"/>
          <p:cNvSpPr txBox="1"/>
          <p:nvPr/>
        </p:nvSpPr>
        <p:spPr>
          <a:xfrm>
            <a:off x="115910" y="6457459"/>
            <a:ext cx="7173533" cy="553998"/>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Douglas C. </a:t>
            </a:r>
            <a:r>
              <a:rPr lang="en-US" sz="1200" dirty="0" err="1">
                <a:latin typeface="Times New Roman" panose="02020603050405020304" pitchFamily="18" charset="0"/>
                <a:cs typeface="Times New Roman" panose="02020603050405020304" pitchFamily="18" charset="0"/>
              </a:rPr>
              <a:t>Heggie</a:t>
            </a:r>
            <a:r>
              <a:rPr lang="en-US" sz="1200" dirty="0">
                <a:latin typeface="Times New Roman" panose="02020603050405020304" pitchFamily="18" charset="0"/>
                <a:cs typeface="Times New Roman" panose="02020603050405020304" pitchFamily="18" charset="0"/>
              </a:rPr>
              <a:t>, Monte Carlo simulations of star clusters – V. The globular cluster M4  (2008</a:t>
            </a:r>
            <a:r>
              <a:rPr lang="en-US"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4036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1668"/>
            <a:ext cx="7886700" cy="930835"/>
          </a:xfrm>
        </p:spPr>
        <p:txBody>
          <a:bodyPr>
            <a:normAutofit/>
          </a:bodyPr>
          <a:lstStyle/>
          <a:p>
            <a:pPr algn="ctr"/>
            <a:r>
              <a:rPr lang="en-US" sz="2800" dirty="0">
                <a:latin typeface="Times New Roman" panose="02020603050405020304" pitchFamily="18" charset="0"/>
                <a:cs typeface="Times New Roman" panose="02020603050405020304" pitchFamily="18" charset="0"/>
              </a:rPr>
              <a:t>High energy - supernova </a:t>
            </a:r>
            <a:r>
              <a:rPr lang="en-US" sz="2800" dirty="0" smtClean="0">
                <a:latin typeface="Times New Roman" panose="02020603050405020304" pitchFamily="18" charset="0"/>
                <a:cs typeface="Times New Roman" panose="02020603050405020304" pitchFamily="18" charset="0"/>
              </a:rPr>
              <a:t>explosions(3</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628650" y="1072503"/>
                <a:ext cx="7886700" cy="4993446"/>
              </a:xfrm>
            </p:spPr>
            <p:txBody>
              <a:bodyPr>
                <a:noAutofit/>
              </a:bodyPr>
              <a:lstStyle/>
              <a:p>
                <a:pPr marL="0" indent="0">
                  <a:buNone/>
                </a:pPr>
                <a:r>
                  <a:rPr lang="en-US" sz="2200" dirty="0" smtClean="0">
                    <a:latin typeface="Times New Roman" panose="02020603050405020304" pitchFamily="18" charset="0"/>
                    <a:cs typeface="Times New Roman" panose="02020603050405020304" pitchFamily="18" charset="0"/>
                  </a:rPr>
                  <a:t>Using table data</a:t>
                </a: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We </a:t>
                </a:r>
                <a:r>
                  <a:rPr lang="ru-RU" sz="2200" dirty="0">
                    <a:latin typeface="Times New Roman" panose="02020603050405020304" pitchFamily="18" charset="0"/>
                    <a:cs typeface="Times New Roman" panose="02020603050405020304" pitchFamily="18" charset="0"/>
                  </a:rPr>
                  <a:t>get the </a:t>
                </a:r>
                <a:r>
                  <a:rPr lang="en-US" sz="2200" dirty="0" smtClean="0">
                    <a:latin typeface="Times New Roman" panose="02020603050405020304" pitchFamily="18" charset="0"/>
                    <a:cs typeface="Times New Roman" panose="02020603050405020304" pitchFamily="18" charset="0"/>
                  </a:rPr>
                  <a:t>energy </a:t>
                </a:r>
                <a:r>
                  <a:rPr lang="ru-RU" sz="2200" dirty="0" smtClean="0">
                    <a:latin typeface="Times New Roman" panose="02020603050405020304" pitchFamily="18" charset="0"/>
                    <a:cs typeface="Times New Roman" panose="02020603050405020304" pitchFamily="18" charset="0"/>
                  </a:rPr>
                  <a:t>density </a:t>
                </a:r>
                <a:r>
                  <a:rPr lang="ru-RU" sz="2200" dirty="0" smtClean="0">
                    <a:latin typeface="Times New Roman" panose="02020603050405020304" pitchFamily="18" charset="0"/>
                    <a:cs typeface="Times New Roman" panose="02020603050405020304" pitchFamily="18" charset="0"/>
                  </a:rPr>
                  <a:t>value</a:t>
                </a:r>
                <a:r>
                  <a:rPr lang="ru-RU" sz="2200" dirty="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cosmic </a:t>
                </a:r>
                <a:r>
                  <a:rPr lang="en-US" sz="2200" dirty="0">
                    <a:latin typeface="Times New Roman" panose="02020603050405020304" pitchFamily="18" charset="0"/>
                    <a:cs typeface="Times New Roman" panose="02020603050405020304" pitchFamily="18" charset="0"/>
                  </a:rPr>
                  <a:t>ray energy density of </a:t>
                </a:r>
                <a:r>
                  <a:rPr lang="en-US" sz="2200" dirty="0" smtClean="0">
                    <a:latin typeface="Times New Roman" panose="02020603050405020304" pitchFamily="18" charset="0"/>
                    <a:cs typeface="Times New Roman" panose="02020603050405020304" pitchFamily="18" charset="0"/>
                  </a:rPr>
                  <a:t>matter</a:t>
                </a:r>
                <a:r>
                  <a:rPr lang="ru-RU"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Antiproton energy density[5</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1800" i="1" smtClean="0">
                            <a:latin typeface="Cambria Math"/>
                            <a:cs typeface="Times New Roman" panose="02020603050405020304" pitchFamily="18" charset="0"/>
                          </a:rPr>
                        </m:ctrlPr>
                      </m:sSubPr>
                      <m:e>
                        <m:r>
                          <a:rPr lang="ru-RU" sz="1800" i="1" smtClean="0">
                            <a:latin typeface="Cambria Math" panose="02040503050406030204" pitchFamily="18" charset="0"/>
                            <a:ea typeface="Cambria Math" panose="02040503050406030204" pitchFamily="18" charset="0"/>
                            <a:cs typeface="Times New Roman" panose="02020603050405020304" pitchFamily="18" charset="0"/>
                          </a:rPr>
                          <m:t>𝜌</m:t>
                        </m:r>
                      </m:e>
                      <m:sub>
                        <m:acc>
                          <m:accPr>
                            <m:chr m:val="̅"/>
                            <m:ctrlPr>
                              <a:rPr lang="ru-RU" sz="1800" i="1" smtClean="0">
                                <a:latin typeface="Cambria Math"/>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𝑝</m:t>
                            </m:r>
                          </m:e>
                        </m:acc>
                      </m:sub>
                    </m:sSub>
                    <m:r>
                      <a:rPr lang="en-US" sz="1800" b="0" i="1" smtClean="0">
                        <a:latin typeface="Cambria Math" panose="02040503050406030204" pitchFamily="18" charset="0"/>
                        <a:cs typeface="Times New Roman" panose="02020603050405020304" pitchFamily="18" charset="0"/>
                      </a:rPr>
                      <m:t>=</m:t>
                    </m:r>
                    <m:sSup>
                      <m:sSupPr>
                        <m:ctrlPr>
                          <a:rPr lang="en-US" sz="1800" b="0" i="1" smtClean="0">
                            <a:latin typeface="Cambria Math"/>
                            <a:cs typeface="Times New Roman" panose="02020603050405020304" pitchFamily="18" charset="0"/>
                          </a:rPr>
                        </m:ctrlPr>
                      </m:sSupPr>
                      <m:e>
                        <m:r>
                          <a:rPr lang="ru-RU" sz="1800" b="0" i="1" smtClean="0">
                            <a:latin typeface="Cambria Math" panose="02040503050406030204" pitchFamily="18" charset="0"/>
                            <a:cs typeface="Times New Roman" panose="02020603050405020304" pitchFamily="18" charset="0"/>
                          </a:rPr>
                          <m:t>10</m:t>
                        </m:r>
                      </m:e>
                      <m:sup>
                        <m:r>
                          <a:rPr lang="ru-RU" sz="1800" b="0" i="1" smtClean="0">
                            <a:latin typeface="Cambria Math" panose="02040503050406030204" pitchFamily="18" charset="0"/>
                            <a:cs typeface="Times New Roman" panose="02020603050405020304" pitchFamily="18" charset="0"/>
                          </a:rPr>
                          <m:t>−5</m:t>
                        </m:r>
                      </m:sup>
                    </m:sSup>
                  </m:oMath>
                </a14:m>
                <a:r>
                  <a:rPr lang="ru-RU" sz="1800" dirty="0" smtClean="0">
                    <a:latin typeface="Times New Roman" panose="02020603050405020304" pitchFamily="18" charset="0"/>
                    <a:cs typeface="Times New Roman" panose="02020603050405020304" pitchFamily="18" charset="0"/>
                  </a:rPr>
                  <a:t>-</a:t>
                </a:r>
                <a14:m>
                  <m:oMath xmlns:m="http://schemas.openxmlformats.org/officeDocument/2006/math">
                    <m:sSup>
                      <m:sSupPr>
                        <m:ctrlPr>
                          <a:rPr lang="ru-RU" sz="1800" i="1" dirty="0" smtClean="0">
                            <a:latin typeface="Cambria Math"/>
                            <a:cs typeface="Times New Roman" panose="02020603050405020304" pitchFamily="18" charset="0"/>
                          </a:rPr>
                        </m:ctrlPr>
                      </m:sSupPr>
                      <m:e>
                        <m:r>
                          <a:rPr lang="ru-RU" sz="1800" b="0" i="1" dirty="0" smtClean="0">
                            <a:latin typeface="Cambria Math" panose="02040503050406030204" pitchFamily="18" charset="0"/>
                            <a:cs typeface="Times New Roman" panose="02020603050405020304" pitchFamily="18" charset="0"/>
                          </a:rPr>
                          <m:t>10</m:t>
                        </m:r>
                      </m:e>
                      <m:sup>
                        <m:r>
                          <a:rPr lang="ru-RU" sz="1800" b="0" i="1" dirty="0" smtClean="0">
                            <a:latin typeface="Cambria Math" panose="02040503050406030204" pitchFamily="18" charset="0"/>
                            <a:cs typeface="Times New Roman" panose="02020603050405020304" pitchFamily="18" charset="0"/>
                          </a:rPr>
                          <m:t>−4</m:t>
                        </m:r>
                      </m:sup>
                    </m:sSup>
                    <m:r>
                      <m:rPr>
                        <m:sty m:val="p"/>
                      </m:rPr>
                      <a:rPr lang="en-US" sz="1800" b="0" i="0" dirty="0" smtClean="0">
                        <a:latin typeface="Cambria Math" panose="02040503050406030204" pitchFamily="18" charset="0"/>
                        <a:cs typeface="Times New Roman" panose="02020603050405020304" pitchFamily="18" charset="0"/>
                      </a:rPr>
                      <m:t>eV</m:t>
                    </m:r>
                  </m:oMath>
                </a14:m>
                <a:r>
                  <a:rPr lang="en-US" sz="1800" dirty="0" smtClean="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1800" i="1" smtClean="0">
                            <a:latin typeface="Cambria Math"/>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𝑐𝑚</m:t>
                        </m:r>
                      </m:e>
                      <m:sup>
                        <m:r>
                          <a:rPr lang="ru-RU" sz="1800" b="0" i="1" smtClean="0">
                            <a:latin typeface="Cambria Math" panose="02040503050406030204" pitchFamily="18" charset="0"/>
                            <a:cs typeface="Times New Roman" panose="02020603050405020304" pitchFamily="18" charset="0"/>
                          </a:rPr>
                          <m:t>3</m:t>
                        </m:r>
                      </m:sup>
                    </m:sSup>
                  </m:oMath>
                </a14:m>
                <a:endParaRPr lang="ru-RU" sz="1800" dirty="0" smtClean="0">
                  <a:latin typeface="Times New Roman" panose="02020603050405020304" pitchFamily="18" charset="0"/>
                  <a:cs typeface="Times New Roman" panose="02020603050405020304" pitchFamily="18" charset="0"/>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628650" y="1072503"/>
                <a:ext cx="7886700" cy="4993446"/>
              </a:xfrm>
              <a:blipFill rotWithShape="1">
                <a:blip r:embed="rId2"/>
                <a:stretch>
                  <a:fillRect l="-927" t="-1343"/>
                </a:stretch>
              </a:blipFill>
            </p:spPr>
            <p:txBody>
              <a:bodyPr/>
              <a:lstStyle/>
              <a:p>
                <a:r>
                  <a:rPr lang="en-US">
                    <a:noFill/>
                  </a:rPr>
                  <a:t> </a:t>
                </a:r>
              </a:p>
            </p:txBody>
          </p:sp>
        </mc:Fallback>
      </mc:AlternateContent>
      <p:sp>
        <p:nvSpPr>
          <p:cNvPr id="4" name="Номер слайда 3"/>
          <p:cNvSpPr>
            <a:spLocks noGrp="1"/>
          </p:cNvSpPr>
          <p:nvPr>
            <p:ph type="sldNum" sz="quarter" idx="12"/>
          </p:nvPr>
        </p:nvSpPr>
        <p:spPr/>
        <p:txBody>
          <a:bodyPr/>
          <a:lstStyle/>
          <a:p>
            <a:fld id="{52C6B133-7781-4EBA-99D2-43F3F3959CCD}" type="slidenum">
              <a:rPr lang="ru-RU" sz="3600" smtClean="0"/>
              <a:t>11</a:t>
            </a:fld>
            <a:endParaRPr lang="ru-RU" sz="3600" dirty="0"/>
          </a:p>
        </p:txBody>
      </p:sp>
      <mc:AlternateContent xmlns:mc="http://schemas.openxmlformats.org/markup-compatibility/2006" xmlns:a14="http://schemas.microsoft.com/office/drawing/2010/main">
        <mc:Choice Requires="a14">
          <p:sp>
            <p:nvSpPr>
              <p:cNvPr id="6" name="TextBox 5"/>
              <p:cNvSpPr txBox="1"/>
              <p:nvPr/>
            </p:nvSpPr>
            <p:spPr>
              <a:xfrm>
                <a:off x="3477698" y="3237376"/>
                <a:ext cx="1938270" cy="276999"/>
              </a:xfrm>
              <a:prstGeom prst="rect">
                <a:avLst/>
              </a:prstGeom>
              <a:noFill/>
            </p:spPr>
            <p:txBody>
              <a:bodyPr wrap="square" lIns="0" tIns="0" rIns="0" bIns="0" rtlCol="0">
                <a:spAutoFit/>
              </a:bodyPr>
              <a:lstStyle/>
              <a:p>
                <a14:m>
                  <m:oMath xmlns:m="http://schemas.openxmlformats.org/officeDocument/2006/math">
                    <m:sSub>
                      <m:sSubPr>
                        <m:ctrlPr>
                          <a:rPr lang="ru-RU" i="1" smtClean="0">
                            <a:latin typeface="Cambria Math"/>
                          </a:rPr>
                        </m:ctrlPr>
                      </m:sSubPr>
                      <m:e>
                        <m:r>
                          <a:rPr lang="ru-RU" i="1" smtClean="0">
                            <a:latin typeface="Cambria Math" panose="02040503050406030204" pitchFamily="18" charset="0"/>
                            <a:ea typeface="Cambria Math" panose="02040503050406030204" pitchFamily="18" charset="0"/>
                          </a:rPr>
                          <m:t>𝜌</m:t>
                        </m:r>
                      </m:e>
                      <m:sub>
                        <m:acc>
                          <m:accPr>
                            <m:chr m:val="̅"/>
                            <m:ctrlPr>
                              <a:rPr lang="ru-RU" i="1" smtClean="0">
                                <a:latin typeface="Cambria Math"/>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𝐶𝑅</m:t>
                            </m:r>
                          </m:e>
                        </m:acc>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−4</m:t>
                        </m:r>
                      </m:sup>
                    </m:sSup>
                  </m:oMath>
                </a14:m>
                <a:r>
                  <a:rPr lang="en-US" dirty="0" smtClean="0"/>
                  <a:t> eV/</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𝑐𝑚</m:t>
                        </m:r>
                      </m:e>
                      <m:sup>
                        <m:r>
                          <a:rPr lang="ru-RU" b="0" i="1" smtClean="0">
                            <a:latin typeface="Cambria Math" panose="02040503050406030204" pitchFamily="18" charset="0"/>
                          </a:rPr>
                          <m:t>3</m:t>
                        </m:r>
                      </m:sup>
                    </m:sSup>
                  </m:oMath>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3477698" y="3237376"/>
                <a:ext cx="1938270" cy="276999"/>
              </a:xfrm>
              <a:prstGeom prst="rect">
                <a:avLst/>
              </a:prstGeom>
              <a:blipFill rotWithShape="0">
                <a:blip r:embed="rId4"/>
                <a:stretch>
                  <a:fillRect l="-4403" t="-28261" b="-5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77698" y="4175638"/>
                <a:ext cx="2502525" cy="276999"/>
              </a:xfrm>
              <a:prstGeom prst="rect">
                <a:avLst/>
              </a:prstGeom>
              <a:noFill/>
            </p:spPr>
            <p:txBody>
              <a:bodyPr wrap="squar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smtClean="0"/>
                  <a:t>=</a:t>
                </a:r>
                <a:r>
                  <a:rPr lang="ru-RU" dirty="0" smtClean="0"/>
                  <a:t>1</a:t>
                </a:r>
                <a:r>
                  <a:rPr lang="en-US" dirty="0" smtClean="0"/>
                  <a:t> eV/</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𝑐𝑚</m:t>
                        </m:r>
                      </m:e>
                      <m:sup>
                        <m:r>
                          <a:rPr lang="ru-RU" b="0" i="1" smtClean="0">
                            <a:latin typeface="Cambria Math" panose="02040503050406030204" pitchFamily="18" charset="0"/>
                          </a:rPr>
                          <m:t>3</m:t>
                        </m:r>
                      </m:sup>
                    </m:sSup>
                  </m:oMath>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3477698" y="4175638"/>
                <a:ext cx="2502525" cy="276999"/>
              </a:xfrm>
              <a:prstGeom prst="rect">
                <a:avLst/>
              </a:prstGeom>
              <a:blipFill rotWithShape="0">
                <a:blip r:embed="rId5"/>
                <a:stretch>
                  <a:fillRect l="-3406" t="-28889" b="-51111"/>
                </a:stretch>
              </a:blipFill>
            </p:spPr>
            <p:txBody>
              <a:bodyPr/>
              <a:lstStyle/>
              <a:p>
                <a:r>
                  <a:rPr lang="ru-RU">
                    <a:noFill/>
                  </a:rPr>
                  <a:t> </a:t>
                </a:r>
              </a:p>
            </p:txBody>
          </p:sp>
        </mc:Fallback>
      </mc:AlternateContent>
      <p:sp>
        <p:nvSpPr>
          <p:cNvPr id="7" name="TextBox 6"/>
          <p:cNvSpPr txBox="1"/>
          <p:nvPr/>
        </p:nvSpPr>
        <p:spPr>
          <a:xfrm>
            <a:off x="301848" y="6390191"/>
            <a:ext cx="635169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The PAMELA </a:t>
            </a:r>
            <a:r>
              <a:rPr lang="en-US" sz="1200" dirty="0" smtClean="0">
                <a:latin typeface="Times New Roman" panose="02020603050405020304" pitchFamily="18" charset="0"/>
                <a:cs typeface="Times New Roman" panose="02020603050405020304" pitchFamily="18" charset="0"/>
              </a:rPr>
              <a:t>collaboration Ten</a:t>
            </a:r>
            <a:r>
              <a:rPr lang="en-US" sz="1200" dirty="0">
                <a:latin typeface="Times New Roman" panose="02020603050405020304" pitchFamily="18" charset="0"/>
                <a:cs typeface="Times New Roman" panose="02020603050405020304" pitchFamily="18" charset="0"/>
              </a:rPr>
              <a:t> Years of PAMELA in Space</a:t>
            </a:r>
            <a:endParaRPr lang="ru-RU"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Таблица 8"/>
              <p:cNvGraphicFramePr>
                <a:graphicFrameLocks noGrp="1"/>
              </p:cNvGraphicFramePr>
              <p:nvPr>
                <p:extLst>
                  <p:ext uri="{D42A27DB-BD31-4B8C-83A1-F6EECF244321}">
                    <p14:modId xmlns:p14="http://schemas.microsoft.com/office/powerpoint/2010/main" val="2543500392"/>
                  </p:ext>
                </p:extLst>
              </p:nvPr>
            </p:nvGraphicFramePr>
            <p:xfrm>
              <a:off x="628651" y="1621687"/>
              <a:ext cx="7652464" cy="1018482"/>
            </p:xfrm>
            <a:graphic>
              <a:graphicData uri="http://schemas.openxmlformats.org/drawingml/2006/table">
                <a:tbl>
                  <a:tblPr firstRow="1" bandRow="1">
                    <a:tableStyleId>{5C22544A-7EE6-4342-B048-85BDC9FD1C3A}</a:tableStyleId>
                  </a:tblPr>
                  <a:tblGrid>
                    <a:gridCol w="1003794"/>
                    <a:gridCol w="1669980"/>
                    <a:gridCol w="1146866"/>
                    <a:gridCol w="1146866"/>
                    <a:gridCol w="1329935"/>
                    <a:gridCol w="1355023"/>
                  </a:tblGrid>
                  <a:tr h="511628">
                    <a:tc>
                      <a:txBody>
                        <a:bodyPr/>
                        <a:lstStyle/>
                        <a:p>
                          <a:pPr algn="ctr"/>
                          <a14:m>
                            <m:oMathPara xmlns:m="http://schemas.openxmlformats.org/officeDocument/2006/math">
                              <m:oMathParaPr>
                                <m:jc m:val="centerGroup"/>
                              </m:oMathParaPr>
                              <m:oMath xmlns:m="http://schemas.openxmlformats.org/officeDocument/2006/math">
                                <m:sSub>
                                  <m:sSubPr>
                                    <m:ctrlPr>
                                      <a:rPr lang="ru-RU" b="0" i="1" smtClean="0">
                                        <a:solidFill>
                                          <a:schemeClr val="tx1"/>
                                        </a:solidFill>
                                        <a:latin typeface="Cambria Math"/>
                                      </a:rPr>
                                    </m:ctrlPr>
                                  </m:sSubPr>
                                  <m:e>
                                    <m:r>
                                      <m:rPr>
                                        <m:sty m:val="p"/>
                                      </m:rPr>
                                      <a:rPr lang="en-US" b="0" i="0" smtClean="0">
                                        <a:solidFill>
                                          <a:schemeClr val="tx1"/>
                                        </a:solidFill>
                                        <a:latin typeface="Cambria Math" panose="02040503050406030204" pitchFamily="18" charset="0"/>
                                      </a:rPr>
                                      <m:t>N</m:t>
                                    </m:r>
                                  </m:e>
                                  <m:sub>
                                    <m:r>
                                      <m:rPr>
                                        <m:sty m:val="p"/>
                                      </m:rPr>
                                      <a:rPr lang="en-US" b="0" i="0" smtClean="0">
                                        <a:solidFill>
                                          <a:schemeClr val="tx1"/>
                                        </a:solidFill>
                                        <a:latin typeface="Cambria Math" panose="02040503050406030204" pitchFamily="18" charset="0"/>
                                      </a:rPr>
                                      <m:t>sn</m:t>
                                    </m:r>
                                  </m:sub>
                                </m:sSub>
                              </m:oMath>
                            </m:oMathPara>
                          </a14:m>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i="0" dirty="0" smtClean="0">
                              <a:solidFill>
                                <a:schemeClr val="tx1"/>
                              </a:solidFill>
                            </a:rPr>
                            <a:t>t</a:t>
                          </a:r>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ru-RU" b="0" i="1" smtClean="0">
                                        <a:solidFill>
                                          <a:schemeClr val="tx1"/>
                                        </a:solidFill>
                                        <a:latin typeface="Cambria Math"/>
                                      </a:rPr>
                                    </m:ctrlPr>
                                  </m:accPr>
                                  <m:e>
                                    <m:sSub>
                                      <m:sSubPr>
                                        <m:ctrlPr>
                                          <a:rPr lang="ru-RU" b="0" i="1" smtClean="0">
                                            <a:solidFill>
                                              <a:schemeClr val="tx1"/>
                                            </a:solidFill>
                                            <a:latin typeface="Cambria Math"/>
                                          </a:rPr>
                                        </m:ctrlPr>
                                      </m:sSubPr>
                                      <m:e>
                                        <m:r>
                                          <m:rPr>
                                            <m:sty m:val="p"/>
                                          </m:rPr>
                                          <a:rPr lang="en-US" b="0" i="0" smtClean="0">
                                            <a:solidFill>
                                              <a:schemeClr val="tx1"/>
                                            </a:solidFill>
                                            <a:latin typeface="Cambria Math" panose="02040503050406030204" pitchFamily="18" charset="0"/>
                                          </a:rPr>
                                          <m:t>N</m:t>
                                        </m:r>
                                      </m:e>
                                      <m:sub>
                                        <m:r>
                                          <m:rPr>
                                            <m:sty m:val="p"/>
                                          </m:rPr>
                                          <a:rPr lang="en-US" b="0" i="0" smtClean="0">
                                            <a:solidFill>
                                              <a:schemeClr val="tx1"/>
                                            </a:solidFill>
                                            <a:latin typeface="Cambria Math" panose="02040503050406030204" pitchFamily="18" charset="0"/>
                                          </a:rPr>
                                          <m:t>sn</m:t>
                                        </m:r>
                                      </m:sub>
                                    </m:sSub>
                                  </m:e>
                                </m:acc>
                              </m:oMath>
                            </m:oMathPara>
                          </a14:m>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ru-RU" b="0" i="1" smtClean="0">
                                        <a:solidFill>
                                          <a:schemeClr val="tx1"/>
                                        </a:solidFill>
                                        <a:latin typeface="Cambria Math"/>
                                      </a:rPr>
                                    </m:ctrlPr>
                                  </m:sSubPr>
                                  <m:e>
                                    <m:r>
                                      <m:rPr>
                                        <m:sty m:val="p"/>
                                      </m:rPr>
                                      <a:rPr lang="en-US" b="0" i="0" smtClean="0">
                                        <a:solidFill>
                                          <a:schemeClr val="tx1"/>
                                        </a:solidFill>
                                        <a:latin typeface="Cambria Math" panose="02040503050406030204" pitchFamily="18" charset="0"/>
                                      </a:rPr>
                                      <m:t>E</m:t>
                                    </m:r>
                                  </m:e>
                                  <m:sub>
                                    <m:r>
                                      <m:rPr>
                                        <m:sty m:val="p"/>
                                      </m:rPr>
                                      <a:rPr lang="en-US" b="0" i="0" smtClean="0">
                                        <a:solidFill>
                                          <a:schemeClr val="tx1"/>
                                        </a:solidFill>
                                        <a:latin typeface="Cambria Math" panose="02040503050406030204" pitchFamily="18" charset="0"/>
                                      </a:rPr>
                                      <m:t>sn</m:t>
                                    </m:r>
                                  </m:sub>
                                </m:sSub>
                              </m:oMath>
                            </m:oMathPara>
                          </a14:m>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ru-RU" b="0" i="1" smtClean="0">
                                        <a:solidFill>
                                          <a:schemeClr val="tx1"/>
                                        </a:solidFill>
                                        <a:latin typeface="Cambria Math"/>
                                      </a:rPr>
                                    </m:ctrlPr>
                                  </m:sSubPr>
                                  <m:e>
                                    <m:r>
                                      <m:rPr>
                                        <m:sty m:val="p"/>
                                      </m:rPr>
                                      <a:rPr lang="en-US" b="0" i="0" smtClean="0">
                                        <a:solidFill>
                                          <a:schemeClr val="tx1"/>
                                        </a:solidFill>
                                        <a:latin typeface="Cambria Math" panose="02040503050406030204" pitchFamily="18" charset="0"/>
                                      </a:rPr>
                                      <m:t>t</m:t>
                                    </m:r>
                                  </m:e>
                                  <m:sub>
                                    <m:r>
                                      <m:rPr>
                                        <m:sty m:val="p"/>
                                      </m:rPr>
                                      <a:rPr lang="en-US" b="0" i="0" smtClean="0">
                                        <a:solidFill>
                                          <a:schemeClr val="tx1"/>
                                        </a:solidFill>
                                        <a:latin typeface="Cambria Math" panose="02040503050406030204" pitchFamily="18" charset="0"/>
                                      </a:rPr>
                                      <m:t>ret</m:t>
                                    </m:r>
                                  </m:sub>
                                </m:sSub>
                              </m:oMath>
                            </m:oMathPara>
                          </a14:m>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i="0" dirty="0" smtClean="0">
                              <a:solidFill>
                                <a:schemeClr val="tx1"/>
                              </a:solidFill>
                            </a:rPr>
                            <a:t>V</a:t>
                          </a:r>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6854">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oMath>
                            </m:oMathPara>
                          </a14:m>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13</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oMath>
                          </a14:m>
                          <a:r>
                            <a:rPr lang="en-US" dirty="0" smtClean="0"/>
                            <a:t> years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a:t>
                          </a:r>
                          <a14:m>
                            <m:oMath xmlns:m="http://schemas.openxmlformats.org/officeDocument/2006/math">
                              <m:sSup>
                                <m:sSupPr>
                                  <m:ctrlPr>
                                    <a:rPr lang="en-US" i="1" smtClean="0">
                                      <a:latin typeface="Cambria Math"/>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e>
                                <m:sup>
                                  <m:r>
                                    <a:rPr lang="en-US" b="0" i="1" smtClean="0">
                                      <a:latin typeface="Cambria Math" panose="02040503050406030204" pitchFamily="18" charset="0"/>
                                    </a:rPr>
                                    <m:t>−5</m:t>
                                  </m:r>
                                </m:sup>
                              </m:sSup>
                            </m:oMath>
                          </a14:m>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14:m>
                            <m:oMath xmlns:m="http://schemas.openxmlformats.org/officeDocument/2006/math">
                              <m:sSup>
                                <m:sSupPr>
                                  <m:ctrlPr>
                                    <a:rPr lang="ru-RU" i="1" smtClean="0">
                                      <a:latin typeface="Cambria Math"/>
                                    </a:rPr>
                                  </m:ctrlPr>
                                </m:sSupPr>
                                <m:e>
                                  <m:r>
                                    <a:rPr lang="en-US" b="0" i="1" smtClean="0">
                                      <a:latin typeface="Cambria Math" panose="02040503050406030204" pitchFamily="18" charset="0"/>
                                    </a:rPr>
                                    <m:t>10</m:t>
                                  </m:r>
                                </m:e>
                                <m:sup>
                                  <m:r>
                                    <a:rPr lang="en-US" b="0" i="1" smtClean="0">
                                      <a:latin typeface="Cambria Math" panose="02040503050406030204" pitchFamily="18" charset="0"/>
                                    </a:rPr>
                                    <m:t>51</m:t>
                                  </m:r>
                                </m:sup>
                              </m:sSup>
                            </m:oMath>
                          </a14:m>
                          <a:r>
                            <a:rPr lang="en-US" dirty="0" smtClean="0"/>
                            <a:t>erg</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ru-RU" b="0" i="1" smtClean="0">
                                        <a:latin typeface="Cambria Math" panose="02040503050406030204" pitchFamily="18" charset="0"/>
                                      </a:rPr>
                                      <m:t>10</m:t>
                                    </m:r>
                                  </m:e>
                                  <m:sup>
                                    <m:r>
                                      <a:rPr lang="ru-RU" b="0" i="1" smtClean="0">
                                        <a:latin typeface="Cambria Math" panose="02040503050406030204" pitchFamily="18" charset="0"/>
                                      </a:rPr>
                                      <m:t>7</m:t>
                                    </m:r>
                                  </m:sup>
                                </m:sSup>
                                <m:r>
                                  <a:rPr lang="ru-RU" b="0" i="0" smtClean="0">
                                    <a:latin typeface="Cambria Math" panose="02040503050406030204" pitchFamily="18" charset="0"/>
                                  </a:rPr>
                                  <m:t> </m:t>
                                </m:r>
                                <m:r>
                                  <m:rPr>
                                    <m:sty m:val="p"/>
                                  </m:rPr>
                                  <a:rPr lang="en-US" b="0" i="0" smtClean="0">
                                    <a:latin typeface="Cambria Math" panose="02040503050406030204" pitchFamily="18" charset="0"/>
                                  </a:rPr>
                                  <m:t>years</m:t>
                                </m:r>
                              </m:oMath>
                            </m:oMathPara>
                          </a14:m>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3</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oMath>
                          </a14:m>
                          <a:r>
                            <a:rPr lang="en-US" dirty="0" smtClean="0"/>
                            <a:t> kpc</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9" name="Таблица 8"/>
              <p:cNvGraphicFramePr>
                <a:graphicFrameLocks noGrp="1"/>
              </p:cNvGraphicFramePr>
              <p:nvPr>
                <p:extLst>
                  <p:ext uri="{D42A27DB-BD31-4B8C-83A1-F6EECF244321}">
                    <p14:modId xmlns:p14="http://schemas.microsoft.com/office/powerpoint/2010/main" val="2543500392"/>
                  </p:ext>
                </p:extLst>
              </p:nvPr>
            </p:nvGraphicFramePr>
            <p:xfrm>
              <a:off x="628651" y="1621687"/>
              <a:ext cx="7652464" cy="1018482"/>
            </p:xfrm>
            <a:graphic>
              <a:graphicData uri="http://schemas.openxmlformats.org/drawingml/2006/table">
                <a:tbl>
                  <a:tblPr firstRow="1" bandRow="1">
                    <a:tableStyleId>{5C22544A-7EE6-4342-B048-85BDC9FD1C3A}</a:tableStyleId>
                  </a:tblPr>
                  <a:tblGrid>
                    <a:gridCol w="1003794"/>
                    <a:gridCol w="1669980"/>
                    <a:gridCol w="1146866"/>
                    <a:gridCol w="1146866"/>
                    <a:gridCol w="1329935"/>
                    <a:gridCol w="1355023"/>
                  </a:tblGrid>
                  <a:tr h="511628">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606" t="-5952" r="-662424" b="-102381"/>
                          </a:stretch>
                        </a:blipFill>
                      </a:tcPr>
                    </a:tc>
                    <a:tc>
                      <a:txBody>
                        <a:bodyPr/>
                        <a:lstStyle/>
                        <a:p>
                          <a:pPr algn="ctr"/>
                          <a:r>
                            <a:rPr lang="en-US" b="0" i="0" dirty="0" smtClean="0">
                              <a:solidFill>
                                <a:schemeClr val="tx1"/>
                              </a:solidFill>
                            </a:rPr>
                            <a:t>t</a:t>
                          </a:r>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234043" t="-5952" r="-335638" b="-10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34043" t="-5952" r="-235638" b="-10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72603" t="-5952" r="-102283" b="-102381"/>
                          </a:stretch>
                        </a:blipFill>
                      </a:tcPr>
                    </a:tc>
                    <a:tc>
                      <a:txBody>
                        <a:bodyPr/>
                        <a:lstStyle/>
                        <a:p>
                          <a:pPr algn="ctr"/>
                          <a:r>
                            <a:rPr lang="en-US" b="0" i="0" dirty="0" smtClean="0">
                              <a:solidFill>
                                <a:schemeClr val="tx1"/>
                              </a:solidFill>
                            </a:rPr>
                            <a:t>V</a:t>
                          </a:r>
                          <a:endParaRPr lang="ru-RU"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6854">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606" t="-105952" r="-662424" b="-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60584" t="-105952" r="-298905" b="-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234043" t="-105952" r="-335638" b="-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34043" t="-105952" r="-235638" b="-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72603" t="-105952" r="-102283" b="-2381"/>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466216" t="-105952" r="-901" b="-2381"/>
                          </a:stretch>
                        </a:blipFill>
                      </a:tcPr>
                    </a:tc>
                  </a:tr>
                </a:tbl>
              </a:graphicData>
            </a:graphic>
          </p:graphicFrame>
        </mc:Fallback>
      </mc:AlternateContent>
    </p:spTree>
    <p:extLst>
      <p:ext uri="{BB962C8B-B14F-4D97-AF65-F5344CB8AC3E}">
        <p14:creationId xmlns:p14="http://schemas.microsoft.com/office/powerpoint/2010/main" val="3422093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90983"/>
            <a:ext cx="7886700" cy="905078"/>
          </a:xfrm>
        </p:spPr>
        <p:txBody>
          <a:bodyPr>
            <a:normAutofit/>
          </a:bodyPr>
          <a:lstStyle/>
          <a:p>
            <a:pPr algn="ctr"/>
            <a:r>
              <a:rPr lang="en-US" sz="2800" dirty="0">
                <a:latin typeface="Times New Roman" panose="02020603050405020304" pitchFamily="18" charset="0"/>
                <a:cs typeface="Times New Roman" panose="02020603050405020304" pitchFamily="18" charset="0"/>
              </a:rPr>
              <a:t>Modeling the motion of particles in the magnetic field of the Galaxy</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1668" y="1600537"/>
            <a:ext cx="8180499" cy="4351338"/>
          </a:xfrm>
        </p:spPr>
        <p:txBody>
          <a:bodyPr>
            <a:normAutofit/>
          </a:bodyPr>
          <a:lstStyle/>
          <a:p>
            <a:pPr marL="0" indent="0">
              <a:lnSpc>
                <a:spcPct val="100000"/>
              </a:lnSpc>
              <a:buNone/>
            </a:pPr>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is necessary to simulate the motion of particles in the magnetic field of the Galaxy in order to estimate the minimum particle energy penetrating the Galaxy’s disk.</a:t>
            </a:r>
            <a:r>
              <a:rPr lang="ru-RU" sz="2200" dirty="0" smtClean="0">
                <a:latin typeface="Times New Roman" panose="02020603050405020304" pitchFamily="18" charset="0"/>
                <a:cs typeface="Times New Roman" panose="02020603050405020304" pitchFamily="18" charset="0"/>
              </a:rPr>
              <a:t>	         </a:t>
            </a:r>
          </a:p>
          <a:p>
            <a:pPr marL="0" indent="0">
              <a:lnSpc>
                <a:spcPct val="100000"/>
              </a:lnSpc>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task is divided into </a:t>
            </a:r>
            <a:r>
              <a:rPr lang="en-US" sz="2200" dirty="0" smtClean="0">
                <a:latin typeface="Times New Roman" panose="02020603050405020304" pitchFamily="18" charset="0"/>
                <a:cs typeface="Times New Roman" panose="02020603050405020304" pitchFamily="18" charset="0"/>
              </a:rPr>
              <a:t>three </a:t>
            </a:r>
            <a:r>
              <a:rPr lang="en-US" sz="2200" dirty="0">
                <a:latin typeface="Times New Roman" panose="02020603050405020304" pitchFamily="18" charset="0"/>
                <a:cs typeface="Times New Roman" panose="02020603050405020304" pitchFamily="18" charset="0"/>
              </a:rPr>
              <a:t>subtasks: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Development of a program for modeling particle motion.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Checking the correct operation of the program.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Starting particles and solving the equation of motion.</a:t>
            </a:r>
            <a:endParaRPr lang="ru-RU" sz="22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728406" y="5769312"/>
            <a:ext cx="2057400" cy="365125"/>
          </a:xfrm>
        </p:spPr>
        <p:txBody>
          <a:bodyPr/>
          <a:lstStyle/>
          <a:p>
            <a:fld id="{52C6B133-7781-4EBA-99D2-43F3F3959CCD}" type="slidenum">
              <a:rPr lang="ru-RU" sz="3600" b="1" smtClean="0"/>
              <a:t>12</a:t>
            </a:fld>
            <a:endParaRPr lang="ru-RU" sz="3600" b="1" dirty="0"/>
          </a:p>
        </p:txBody>
      </p:sp>
    </p:spTree>
    <p:extLst>
      <p:ext uri="{BB962C8B-B14F-4D97-AF65-F5344CB8AC3E}">
        <p14:creationId xmlns:p14="http://schemas.microsoft.com/office/powerpoint/2010/main" val="2172341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88771" y="6203367"/>
            <a:ext cx="2057400" cy="365125"/>
          </a:xfrm>
        </p:spPr>
        <p:txBody>
          <a:bodyPr/>
          <a:lstStyle/>
          <a:p>
            <a:fld id="{52C6B133-7781-4EBA-99D2-43F3F3959CCD}" type="slidenum">
              <a:rPr lang="ru-RU" sz="3600" b="1" smtClean="0"/>
              <a:t>13</a:t>
            </a:fld>
            <a:endParaRPr lang="ru-RU" sz="3600" b="1" dirty="0"/>
          </a:p>
        </p:txBody>
      </p:sp>
      <p:sp>
        <p:nvSpPr>
          <p:cNvPr id="2" name="TextBox 1"/>
          <p:cNvSpPr txBox="1"/>
          <p:nvPr/>
        </p:nvSpPr>
        <p:spPr>
          <a:xfrm>
            <a:off x="257598" y="-109458"/>
            <a:ext cx="8257752"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Development of a program for modeling the motion of particles in the magnetic field of the Galaxy</a:t>
            </a:r>
            <a:endParaRPr lang="ru-RU"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5404" y="6356351"/>
            <a:ext cx="7817476"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C</a:t>
            </a:r>
            <a:r>
              <a:rPr lang="en-US" sz="1200" dirty="0">
                <a:latin typeface="Times New Roman" panose="02020603050405020304" pitchFamily="18" charset="0"/>
                <a:cs typeface="Times New Roman" panose="02020603050405020304" pitchFamily="18" charset="0"/>
              </a:rPr>
              <a:t>. J. </a:t>
            </a:r>
            <a:r>
              <a:rPr lang="en-US" sz="1200" dirty="0" smtClean="0">
                <a:latin typeface="Times New Roman" panose="02020603050405020304" pitchFamily="18" charset="0"/>
                <a:cs typeface="Times New Roman" panose="02020603050405020304" pitchFamily="18" charset="0"/>
              </a:rPr>
              <a:t>Nixon, </a:t>
            </a:r>
            <a:r>
              <a:rPr lang="en-US" sz="1200" dirty="0">
                <a:latin typeface="Times New Roman" panose="02020603050405020304" pitchFamily="18" charset="0"/>
                <a:cs typeface="Times New Roman" panose="02020603050405020304" pitchFamily="18" charset="0"/>
              </a:rPr>
              <a:t>T. O. </a:t>
            </a:r>
            <a:r>
              <a:rPr lang="en-US" sz="1200" dirty="0" smtClean="0">
                <a:latin typeface="Times New Roman" panose="02020603050405020304" pitchFamily="18" charset="0"/>
                <a:cs typeface="Times New Roman" panose="02020603050405020304" pitchFamily="18" charset="0"/>
              </a:rPr>
              <a:t>Hands</a:t>
            </a:r>
            <a:r>
              <a:rPr lang="ru-RU"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The origin of the structure of large–scale magnetic fields in disc galaxies </a:t>
            </a:r>
            <a:r>
              <a:rPr lang="ru-RU" sz="1200" dirty="0" smtClean="0">
                <a:latin typeface="Times New Roman" panose="02020603050405020304" pitchFamily="18" charset="0"/>
                <a:cs typeface="Times New Roman" panose="02020603050405020304" pitchFamily="18" charset="0"/>
              </a:rPr>
              <a:t>(2018) </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7</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 </a:t>
            </a:r>
            <a:r>
              <a:rPr lang="en-US" sz="1200" dirty="0" err="1" smtClean="0">
                <a:latin typeface="Times New Roman" panose="02020603050405020304" pitchFamily="18" charset="0"/>
                <a:cs typeface="Times New Roman" panose="02020603050405020304" pitchFamily="18" charset="0"/>
              </a:rPr>
              <a:t>Opher</a:t>
            </a:r>
            <a:r>
              <a:rPr lang="en-US" sz="1200" dirty="0" smtClean="0">
                <a:latin typeface="Times New Roman" panose="02020603050405020304" pitchFamily="18" charset="0"/>
                <a:cs typeface="Times New Roman" panose="02020603050405020304" pitchFamily="18" charset="0"/>
              </a:rPr>
              <a:t>, F</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Alouani</a:t>
            </a:r>
            <a:r>
              <a:rPr lang="en-US" sz="1200" dirty="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Bibi</a:t>
            </a:r>
            <a:r>
              <a:rPr lang="en-US" sz="1200" dirty="0">
                <a:latin typeface="Times New Roman" panose="02020603050405020304" pitchFamily="18" charset="0"/>
                <a:cs typeface="Times New Roman" panose="02020603050405020304" pitchFamily="18" charset="0"/>
              </a:rPr>
              <a:t> A strong, highly-tilted interstellar magnetic field near the Solar System</a:t>
            </a:r>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l="11785" t="39591" r="7196" b="21389"/>
          <a:stretch/>
        </p:blipFill>
        <p:spPr>
          <a:xfrm>
            <a:off x="749390" y="2764071"/>
            <a:ext cx="6135464" cy="2228577"/>
          </a:xfrm>
        </p:spPr>
      </p:pic>
      <p:sp>
        <p:nvSpPr>
          <p:cNvPr id="5" name="TextBox 4"/>
          <p:cNvSpPr txBox="1"/>
          <p:nvPr/>
        </p:nvSpPr>
        <p:spPr>
          <a:xfrm>
            <a:off x="95404" y="805892"/>
            <a:ext cx="8141863" cy="2123658"/>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function program was written based on the conclusions of [6]. The input parameters of the program are the coordinates in the Galaxy, and the output parameters are the components of the magnetic field in the Cartesian coordinate system. The components of the magnetic field in a cylindrical coordinate system with a reference point in the Galactic center:</a:t>
            </a:r>
            <a:endParaRPr lang="ru-RU"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92868" y="5126149"/>
            <a:ext cx="4583972"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Where </a:t>
            </a:r>
            <a:r>
              <a:rPr lang="en-US" sz="1600" dirty="0">
                <a:latin typeface="Times New Roman" panose="02020603050405020304" pitchFamily="18" charset="0"/>
                <a:cs typeface="Times New Roman" panose="02020603050405020304" pitchFamily="18" charset="0"/>
              </a:rPr>
              <a:t>R0 = 5 </a:t>
            </a:r>
            <a:r>
              <a:rPr lang="en-US" sz="1600" dirty="0" err="1">
                <a:latin typeface="Times New Roman" panose="02020603050405020304" pitchFamily="18" charset="0"/>
                <a:cs typeface="Times New Roman" panose="02020603050405020304" pitchFamily="18" charset="0"/>
              </a:rPr>
              <a:t>kpc</a:t>
            </a:r>
            <a:r>
              <a:rPr lang="en-US" sz="1600" dirty="0">
                <a:latin typeface="Times New Roman" panose="02020603050405020304" pitchFamily="18" charset="0"/>
                <a:cs typeface="Times New Roman" panose="02020603050405020304" pitchFamily="18" charset="0"/>
              </a:rPr>
              <a:t> and z0 = 0.5pc are scale lengths, and parameter B1 is free in this article and is determined by calibration, for example, by a magnetic field near the solar system according </a:t>
            </a:r>
            <a:r>
              <a:rPr lang="en-US" sz="1600" dirty="0" smtClean="0">
                <a:latin typeface="Times New Roman" panose="02020603050405020304" pitchFamily="18" charset="0"/>
                <a:cs typeface="Times New Roman" panose="02020603050405020304" pitchFamily="18" charset="0"/>
              </a:rPr>
              <a:t>to</a:t>
            </a:r>
            <a:r>
              <a:rPr lang="ru-RU" sz="1600" dirty="0" smtClean="0">
                <a:latin typeface="Times New Roman" panose="02020603050405020304" pitchFamily="18" charset="0"/>
                <a:cs typeface="Times New Roman" panose="02020603050405020304" pitchFamily="18" charset="0"/>
              </a:rPr>
              <a:t> [7].</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188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452" y="768790"/>
            <a:ext cx="7886700" cy="4351338"/>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Magnetic field topology in the projection RZ</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R </a:t>
            </a:r>
            <a:r>
              <a:rPr lang="en-US" sz="2200" dirty="0">
                <a:latin typeface="Times New Roman" panose="02020603050405020304" pitchFamily="18" charset="0"/>
                <a:cs typeface="Times New Roman" panose="02020603050405020304" pitchFamily="18" charset="0"/>
              </a:rPr>
              <a:t>and </a:t>
            </a:r>
            <a:r>
              <a:rPr lang="en-US" sz="2200" dirty="0" smtClean="0">
                <a:latin typeface="Times New Roman" panose="02020603050405020304" pitchFamily="18" charset="0"/>
                <a:cs typeface="Times New Roman" panose="02020603050405020304" pitchFamily="18" charset="0"/>
              </a:rPr>
              <a:t>Z- coordinates </a:t>
            </a:r>
            <a:r>
              <a:rPr lang="en-US" sz="2200" dirty="0">
                <a:latin typeface="Times New Roman" panose="02020603050405020304" pitchFamily="18" charset="0"/>
                <a:cs typeface="Times New Roman" panose="02020603050405020304" pitchFamily="18" charset="0"/>
              </a:rPr>
              <a:t>in a cylindrical coordinate </a:t>
            </a:r>
            <a:r>
              <a:rPr lang="en-US" sz="2200" dirty="0" smtClean="0">
                <a:latin typeface="Times New Roman" panose="02020603050405020304" pitchFamily="18" charset="0"/>
                <a:cs typeface="Times New Roman" panose="02020603050405020304" pitchFamily="18" charset="0"/>
              </a:rPr>
              <a:t>system</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844316" y="6019985"/>
            <a:ext cx="2057400" cy="365125"/>
          </a:xfrm>
        </p:spPr>
        <p:txBody>
          <a:bodyPr/>
          <a:lstStyle/>
          <a:p>
            <a:fld id="{52C6B133-7781-4EBA-99D2-43F3F3959CCD}" type="slidenum">
              <a:rPr lang="ru-RU" sz="3600" b="1" smtClean="0"/>
              <a:t>14</a:t>
            </a:fld>
            <a:endParaRPr lang="ru-RU" sz="3600" b="1" dirty="0"/>
          </a:p>
        </p:txBody>
      </p:sp>
      <p:sp>
        <p:nvSpPr>
          <p:cNvPr id="8" name="TextBox 7"/>
          <p:cNvSpPr txBox="1"/>
          <p:nvPr/>
        </p:nvSpPr>
        <p:spPr>
          <a:xfrm>
            <a:off x="329615" y="10712"/>
            <a:ext cx="882677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Checking the correct operation of the </a:t>
            </a:r>
            <a:r>
              <a:rPr lang="en-US" sz="2800" dirty="0" smtClean="0">
                <a:latin typeface="Times New Roman" panose="02020603050405020304" pitchFamily="18" charset="0"/>
                <a:cs typeface="Times New Roman" panose="02020603050405020304" pitchFamily="18" charset="0"/>
              </a:rPr>
              <a:t>program</a:t>
            </a:r>
            <a:r>
              <a:rPr lang="ru-RU" sz="2800" dirty="0" smtClean="0">
                <a:latin typeface="Times New Roman" panose="02020603050405020304" pitchFamily="18" charset="0"/>
                <a:cs typeface="Times New Roman" panose="02020603050405020304" pitchFamily="18" charset="0"/>
              </a:rPr>
              <a:t>(1)</a:t>
            </a:r>
            <a:endParaRPr lang="ru-RU" sz="2800" dirty="0">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a:off x="190452" y="2127849"/>
            <a:ext cx="4437045" cy="4257261"/>
            <a:chOff x="103116" y="1291561"/>
            <a:chExt cx="8937768" cy="5405862"/>
          </a:xfrm>
        </p:grpSpPr>
        <p:grpSp>
          <p:nvGrpSpPr>
            <p:cNvPr id="9" name="Группа 8"/>
            <p:cNvGrpSpPr/>
            <p:nvPr/>
          </p:nvGrpSpPr>
          <p:grpSpPr>
            <a:xfrm>
              <a:off x="103116" y="1291561"/>
              <a:ext cx="8937768" cy="5405862"/>
              <a:chOff x="206232" y="1452138"/>
              <a:chExt cx="8937768" cy="5405862"/>
            </a:xfrm>
          </p:grpSpPr>
          <p:grpSp>
            <p:nvGrpSpPr>
              <p:cNvPr id="7" name="Группа 6"/>
              <p:cNvGrpSpPr/>
              <p:nvPr/>
            </p:nvGrpSpPr>
            <p:grpSpPr>
              <a:xfrm>
                <a:off x="206232" y="1452138"/>
                <a:ext cx="8937768" cy="4890977"/>
                <a:chOff x="386536" y="1418575"/>
                <a:chExt cx="8937768" cy="4890977"/>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2255"/>
                <a:stretch/>
              </p:blipFill>
              <p:spPr>
                <a:xfrm>
                  <a:off x="386536" y="1418575"/>
                  <a:ext cx="8937768" cy="4890977"/>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6671" t="7709" r="5766" b="17922"/>
                <a:stretch/>
              </p:blipFill>
              <p:spPr>
                <a:xfrm>
                  <a:off x="1026062" y="1867437"/>
                  <a:ext cx="7834603" cy="3734873"/>
                </a:xfrm>
                <a:prstGeom prst="rect">
                  <a:avLst/>
                </a:prstGeom>
              </p:spPr>
            </p:pic>
          </p:gr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3700" t="2811" r="3931" b="-10025"/>
              <a:stretch/>
            </p:blipFill>
            <p:spPr>
              <a:xfrm>
                <a:off x="486556" y="1750360"/>
                <a:ext cx="8553006" cy="5107640"/>
              </a:xfrm>
              <a:prstGeom prst="rect">
                <a:avLst/>
              </a:prstGeom>
            </p:spPr>
          </p:pic>
        </p:grpSp>
        <p:sp>
          <p:nvSpPr>
            <p:cNvPr id="10" name="TextBox 9"/>
            <p:cNvSpPr txBox="1"/>
            <p:nvPr/>
          </p:nvSpPr>
          <p:spPr>
            <a:xfrm>
              <a:off x="4624761" y="5878773"/>
              <a:ext cx="1699166" cy="273570"/>
            </a:xfrm>
            <a:prstGeom prst="rect">
              <a:avLst/>
            </a:prstGeom>
            <a:noFill/>
          </p:spPr>
          <p:txBody>
            <a:bodyPr wrap="square" rtlCol="0">
              <a:spAutoFit/>
            </a:bodyPr>
            <a:lstStyle/>
            <a:p>
              <a:r>
                <a:rPr lang="ru-RU" sz="800" dirty="0" smtClean="0">
                  <a:solidFill>
                    <a:srgbClr val="747474"/>
                  </a:solidFill>
                </a:rPr>
                <a:t>,</a:t>
              </a:r>
              <a:r>
                <a:rPr lang="en-US" sz="800" dirty="0" err="1" smtClean="0">
                  <a:solidFill>
                    <a:srgbClr val="747474"/>
                  </a:solidFill>
                </a:rPr>
                <a:t>kpc</a:t>
              </a:r>
              <a:endParaRPr lang="ru-RU" sz="800" dirty="0">
                <a:solidFill>
                  <a:srgbClr val="747474"/>
                </a:solidFill>
              </a:endParaRPr>
            </a:p>
          </p:txBody>
        </p:sp>
      </p:grpSp>
      <p:pic>
        <p:nvPicPr>
          <p:cNvPr id="12" name="Рисунок 11"/>
          <p:cNvPicPr>
            <a:picLocks noChangeAspect="1"/>
          </p:cNvPicPr>
          <p:nvPr/>
        </p:nvPicPr>
        <p:blipFill rotWithShape="1">
          <a:blip r:embed="rId5">
            <a:extLst>
              <a:ext uri="{28A0092B-C50C-407E-A947-70E740481C1C}">
                <a14:useLocalDpi xmlns:a14="http://schemas.microsoft.com/office/drawing/2010/main" val="0"/>
              </a:ext>
            </a:extLst>
          </a:blip>
          <a:srcRect l="2414" r="3891"/>
          <a:stretch/>
        </p:blipFill>
        <p:spPr>
          <a:xfrm>
            <a:off x="4743001" y="2083140"/>
            <a:ext cx="3874873" cy="3581277"/>
          </a:xfrm>
          <a:prstGeom prst="rect">
            <a:avLst/>
          </a:prstGeom>
        </p:spPr>
      </p:pic>
      <p:sp>
        <p:nvSpPr>
          <p:cNvPr id="13" name="TextBox 12"/>
          <p:cNvSpPr txBox="1"/>
          <p:nvPr/>
        </p:nvSpPr>
        <p:spPr>
          <a:xfrm>
            <a:off x="122076" y="1574647"/>
            <a:ext cx="4775650" cy="430887"/>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Topology resulting from </a:t>
            </a:r>
            <a:r>
              <a:rPr lang="en-US" sz="2200" dirty="0">
                <a:latin typeface="Times New Roman" panose="02020603050405020304" pitchFamily="18" charset="0"/>
                <a:cs typeface="Times New Roman" panose="02020603050405020304" pitchFamily="18" charset="0"/>
              </a:rPr>
              <a:t>the program:</a:t>
            </a:r>
            <a:endParaRPr lang="ru-RU" sz="2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09569" y="1622118"/>
            <a:ext cx="3831316" cy="430887"/>
          </a:xfrm>
          <a:prstGeom prst="rect">
            <a:avLst/>
          </a:prstGeom>
          <a:noFill/>
        </p:spPr>
        <p:txBody>
          <a:bodyPr wrap="square" rtlCol="0">
            <a:spAutoFit/>
          </a:bodyPr>
          <a:lstStyle/>
          <a:p>
            <a:r>
              <a:rPr lang="ru-RU" sz="2200" dirty="0" err="1" smtClean="0">
                <a:latin typeface="Times New Roman" panose="02020603050405020304" pitchFamily="18" charset="0"/>
                <a:cs typeface="Times New Roman" panose="02020603050405020304" pitchFamily="18" charset="0"/>
              </a:rPr>
              <a:t>Topology</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from</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the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article</a:t>
            </a:r>
            <a:r>
              <a:rPr lang="en-US"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6</a:t>
            </a:r>
            <a:r>
              <a:rPr lang="en-US" sz="2200" dirty="0" smtClean="0">
                <a:latin typeface="Times New Roman" panose="02020603050405020304" pitchFamily="18" charset="0"/>
                <a:cs typeface="Times New Roman" panose="02020603050405020304" pitchFamily="18" charset="0"/>
              </a:rPr>
              <a:t>]</a:t>
            </a:r>
            <a:r>
              <a:rPr lang="ru-RU" sz="2200" dirty="0" smtClean="0"/>
              <a:t>:</a:t>
            </a:r>
            <a:endParaRPr lang="ru-RU" sz="2200" dirty="0"/>
          </a:p>
        </p:txBody>
      </p:sp>
      <p:sp>
        <p:nvSpPr>
          <p:cNvPr id="15" name="TextBox 14"/>
          <p:cNvSpPr txBox="1"/>
          <p:nvPr/>
        </p:nvSpPr>
        <p:spPr>
          <a:xfrm>
            <a:off x="122076" y="6462716"/>
            <a:ext cx="7496243"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 J. Nixon, T. O. Hands The origin of the structure of large–scale magnetic fields in disc galaxies (2018) </a:t>
            </a:r>
          </a:p>
        </p:txBody>
      </p:sp>
      <p:sp>
        <p:nvSpPr>
          <p:cNvPr id="18" name="TextBox 17"/>
          <p:cNvSpPr txBox="1"/>
          <p:nvPr/>
        </p:nvSpPr>
        <p:spPr>
          <a:xfrm>
            <a:off x="960936" y="2129099"/>
            <a:ext cx="3097930" cy="246221"/>
          </a:xfrm>
          <a:prstGeom prst="rect">
            <a:avLst/>
          </a:prstGeom>
          <a:solidFill>
            <a:srgbClr val="F0F0F0"/>
          </a:solidFill>
        </p:spPr>
        <p:txBody>
          <a:bodyPr wrap="square" rtlCol="0">
            <a:spAutoFit/>
          </a:bodyPr>
          <a:lstStyle/>
          <a:p>
            <a:r>
              <a:rPr lang="en-US" sz="1000" dirty="0"/>
              <a:t>Magnetic field topology in the projection RZ</a:t>
            </a:r>
            <a:endParaRPr lang="ru-RU" sz="1000" dirty="0"/>
          </a:p>
        </p:txBody>
      </p:sp>
      <p:sp>
        <p:nvSpPr>
          <p:cNvPr id="19" name="TextBox 18"/>
          <p:cNvSpPr txBox="1">
            <a:spLocks noChangeAspect="1"/>
          </p:cNvSpPr>
          <p:nvPr/>
        </p:nvSpPr>
        <p:spPr>
          <a:xfrm rot="16200000">
            <a:off x="114235" y="3870717"/>
            <a:ext cx="291600" cy="92333"/>
          </a:xfrm>
          <a:prstGeom prst="rect">
            <a:avLst/>
          </a:prstGeom>
          <a:solidFill>
            <a:srgbClr val="F0F0F0"/>
          </a:solidFill>
        </p:spPr>
        <p:txBody>
          <a:bodyPr wrap="square" lIns="36000" tIns="0" rIns="0" bIns="0" rtlCol="0" anchor="ctr" anchorCtr="0">
            <a:spAutoFit/>
          </a:bodyPr>
          <a:lstStyle/>
          <a:p>
            <a:r>
              <a:rPr lang="en-US" sz="600" dirty="0" err="1" smtClean="0"/>
              <a:t>kpc</a:t>
            </a:r>
            <a:endParaRPr lang="ru-RU" sz="600" dirty="0"/>
          </a:p>
        </p:txBody>
      </p:sp>
    </p:spTree>
    <p:extLst>
      <p:ext uri="{BB962C8B-B14F-4D97-AF65-F5344CB8AC3E}">
        <p14:creationId xmlns:p14="http://schemas.microsoft.com/office/powerpoint/2010/main" val="2905878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23220"/>
            <a:ext cx="9144000" cy="1677198"/>
          </a:xfrm>
        </p:spPr>
        <p:txBody>
          <a:bodyPr>
            <a:normAutofit/>
          </a:bodyPr>
          <a:lstStyle/>
          <a:p>
            <a:pPr marL="0" indent="0">
              <a:lnSpc>
                <a:spcPct val="100000"/>
              </a:lnSpc>
              <a:buNone/>
            </a:pPr>
            <a:r>
              <a:rPr lang="en-US" sz="2200" dirty="0">
                <a:latin typeface="Times New Roman" panose="02020603050405020304" pitchFamily="18" charset="0"/>
                <a:cs typeface="Times New Roman" panose="02020603050405020304" pitchFamily="18" charset="0"/>
              </a:rPr>
              <a:t>Magnetic field topology in the projection </a:t>
            </a:r>
            <a:r>
              <a:rPr lang="en-US" sz="2200" dirty="0" smtClean="0">
                <a:latin typeface="Times New Roman" panose="02020603050405020304" pitchFamily="18" charset="0"/>
                <a:cs typeface="Times New Roman" panose="02020603050405020304" pitchFamily="18" charset="0"/>
              </a:rPr>
              <a:t>z</a:t>
            </a:r>
            <a:r>
              <a:rPr lang="ru-RU" sz="2200" dirty="0" smtClean="0">
                <a:latin typeface="Times New Roman" panose="02020603050405020304" pitchFamily="18" charset="0"/>
                <a:cs typeface="Times New Roman" panose="02020603050405020304" pitchFamily="18" charset="0"/>
              </a:rPr>
              <a:t>=0.</a:t>
            </a:r>
            <a:br>
              <a:rPr lang="ru-RU" sz="2200" dirty="0" smtClean="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x and </a:t>
            </a:r>
            <a:r>
              <a:rPr lang="en-US" sz="2200" dirty="0" smtClean="0">
                <a:latin typeface="Times New Roman" panose="02020603050405020304" pitchFamily="18" charset="0"/>
                <a:cs typeface="Times New Roman" panose="02020603050405020304" pitchFamily="18" charset="0"/>
              </a:rPr>
              <a:t>y-</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Cartesian </a:t>
            </a:r>
            <a:r>
              <a:rPr lang="en-US" sz="2200" dirty="0">
                <a:latin typeface="Times New Roman" panose="02020603050405020304" pitchFamily="18" charset="0"/>
                <a:cs typeface="Times New Roman" panose="02020603050405020304" pitchFamily="18" charset="0"/>
              </a:rPr>
              <a:t>coordinates </a:t>
            </a:r>
            <a:r>
              <a:rPr lang="en-US" sz="2200" dirty="0" smtClean="0">
                <a:latin typeface="Times New Roman" panose="02020603050405020304" pitchFamily="18" charset="0"/>
                <a:cs typeface="Times New Roman" panose="02020603050405020304" pitchFamily="18" charset="0"/>
              </a:rPr>
              <a:t>(Coordinate system with </a:t>
            </a:r>
            <a:r>
              <a:rPr lang="en-US" sz="2200" dirty="0">
                <a:latin typeface="Times New Roman" panose="02020603050405020304" pitchFamily="18" charset="0"/>
                <a:cs typeface="Times New Roman" panose="02020603050405020304" pitchFamily="18" charset="0"/>
              </a:rPr>
              <a:t>origin at the Galactic center).</a:t>
            </a:r>
            <a:endParaRPr lang="ru-RU" sz="22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762214" y="6104033"/>
            <a:ext cx="2057400" cy="365125"/>
          </a:xfrm>
        </p:spPr>
        <p:txBody>
          <a:bodyPr/>
          <a:lstStyle/>
          <a:p>
            <a:fld id="{52C6B133-7781-4EBA-99D2-43F3F3959CCD}" type="slidenum">
              <a:rPr lang="ru-RU" sz="4000" b="1" smtClean="0"/>
              <a:t>15</a:t>
            </a:fld>
            <a:endParaRPr lang="ru-RU" sz="4000" b="1" dirty="0"/>
          </a:p>
        </p:txBody>
      </p:sp>
      <p:sp>
        <p:nvSpPr>
          <p:cNvPr id="5" name="TextBox 4"/>
          <p:cNvSpPr txBox="1"/>
          <p:nvPr/>
        </p:nvSpPr>
        <p:spPr>
          <a:xfrm>
            <a:off x="631065" y="0"/>
            <a:ext cx="79744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Checking the correct operation of the </a:t>
            </a:r>
            <a:r>
              <a:rPr lang="en-US" sz="2800" dirty="0" smtClean="0">
                <a:latin typeface="Times New Roman" panose="02020603050405020304" pitchFamily="18" charset="0"/>
                <a:cs typeface="Times New Roman" panose="02020603050405020304" pitchFamily="18" charset="0"/>
              </a:rPr>
              <a:t>program</a:t>
            </a:r>
            <a:r>
              <a:rPr lang="ru-RU" sz="2800" dirty="0" smtClean="0">
                <a:latin typeface="Times New Roman" panose="02020603050405020304" pitchFamily="18" charset="0"/>
                <a:cs typeface="Times New Roman" panose="02020603050405020304" pitchFamily="18" charset="0"/>
              </a:rPr>
              <a:t>(2)</a:t>
            </a:r>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4930"/>
          <a:stretch/>
        </p:blipFill>
        <p:spPr>
          <a:xfrm>
            <a:off x="0" y="2034034"/>
            <a:ext cx="4917940" cy="4103244"/>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5362"/>
          <a:stretch/>
        </p:blipFill>
        <p:spPr>
          <a:xfrm>
            <a:off x="5035639" y="2200418"/>
            <a:ext cx="4108361" cy="3838575"/>
          </a:xfrm>
          <a:prstGeom prst="rect">
            <a:avLst/>
          </a:prstGeom>
        </p:spPr>
      </p:pic>
      <p:sp>
        <p:nvSpPr>
          <p:cNvPr id="7" name="TextBox 6"/>
          <p:cNvSpPr txBox="1"/>
          <p:nvPr/>
        </p:nvSpPr>
        <p:spPr>
          <a:xfrm>
            <a:off x="5442531" y="1526044"/>
            <a:ext cx="3701469" cy="430887"/>
          </a:xfrm>
          <a:prstGeom prst="rect">
            <a:avLst/>
          </a:prstGeom>
          <a:noFill/>
        </p:spPr>
        <p:txBody>
          <a:bodyPr wrap="square" rtlCol="0">
            <a:spAutoFit/>
          </a:bodyPr>
          <a:lstStyle/>
          <a:p>
            <a:r>
              <a:rPr lang="ru-RU" sz="2200" dirty="0" err="1" smtClean="0">
                <a:latin typeface="Times New Roman" panose="02020603050405020304" pitchFamily="18" charset="0"/>
                <a:cs typeface="Times New Roman" panose="02020603050405020304" pitchFamily="18" charset="0"/>
              </a:rPr>
              <a:t>Topology</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from</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the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article</a:t>
            </a:r>
            <a:r>
              <a:rPr lang="en-US"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6</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2093" y="6503059"/>
            <a:ext cx="7093148"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 J. Nixon, T. O. Hands The origin of the structure of large–scale magnetic fields in disc galaxies (2018) </a:t>
            </a:r>
          </a:p>
        </p:txBody>
      </p:sp>
      <p:sp>
        <p:nvSpPr>
          <p:cNvPr id="11" name="TextBox 10"/>
          <p:cNvSpPr txBox="1"/>
          <p:nvPr/>
        </p:nvSpPr>
        <p:spPr>
          <a:xfrm>
            <a:off x="92093" y="1516436"/>
            <a:ext cx="4701976" cy="430887"/>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Topology resulting from </a:t>
            </a:r>
            <a:r>
              <a:rPr lang="en-US" sz="2200" dirty="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program</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78355" y="2038835"/>
            <a:ext cx="3442239" cy="161583"/>
          </a:xfrm>
          <a:prstGeom prst="rect">
            <a:avLst/>
          </a:prstGeom>
          <a:solidFill>
            <a:srgbClr val="F0F0F0"/>
          </a:solidFill>
        </p:spPr>
        <p:txBody>
          <a:bodyPr wrap="square" tIns="0" bIns="0" rtlCol="0">
            <a:spAutoFit/>
          </a:bodyPr>
          <a:lstStyle/>
          <a:p>
            <a:r>
              <a:rPr lang="en-US" sz="1050" dirty="0"/>
              <a:t>Magnetic field topology in the projection z=0</a:t>
            </a:r>
            <a:endParaRPr lang="ru-RU" sz="1050" dirty="0"/>
          </a:p>
        </p:txBody>
      </p:sp>
      <p:pic>
        <p:nvPicPr>
          <p:cNvPr id="10" name="Рисунок 9"/>
          <p:cNvPicPr>
            <a:picLocks noChangeAspect="1"/>
          </p:cNvPicPr>
          <p:nvPr/>
        </p:nvPicPr>
        <p:blipFill>
          <a:blip r:embed="rId4"/>
          <a:stretch>
            <a:fillRect/>
          </a:stretch>
        </p:blipFill>
        <p:spPr>
          <a:xfrm>
            <a:off x="0" y="3743463"/>
            <a:ext cx="176799" cy="304826"/>
          </a:xfrm>
          <a:prstGeom prst="rect">
            <a:avLst/>
          </a:prstGeom>
        </p:spPr>
      </p:pic>
      <p:sp>
        <p:nvSpPr>
          <p:cNvPr id="13" name="TextBox 12"/>
          <p:cNvSpPr txBox="1"/>
          <p:nvPr/>
        </p:nvSpPr>
        <p:spPr>
          <a:xfrm>
            <a:off x="2490788" y="5996311"/>
            <a:ext cx="433388" cy="107722"/>
          </a:xfrm>
          <a:prstGeom prst="rect">
            <a:avLst/>
          </a:prstGeom>
          <a:solidFill>
            <a:srgbClr val="F0F0F0"/>
          </a:solidFill>
        </p:spPr>
        <p:txBody>
          <a:bodyPr wrap="square" lIns="0" tIns="0" rIns="0" bIns="0" rtlCol="0">
            <a:spAutoFit/>
          </a:bodyPr>
          <a:lstStyle/>
          <a:p>
            <a:r>
              <a:rPr lang="en-US" sz="700" dirty="0" err="1" smtClean="0">
                <a:solidFill>
                  <a:srgbClr val="595959"/>
                </a:solidFill>
              </a:rPr>
              <a:t>kpc</a:t>
            </a:r>
            <a:endParaRPr lang="ru-RU" sz="700" dirty="0">
              <a:solidFill>
                <a:srgbClr val="595959"/>
              </a:solidFill>
            </a:endParaRPr>
          </a:p>
        </p:txBody>
      </p:sp>
    </p:spTree>
    <p:extLst>
      <p:ext uri="{BB962C8B-B14F-4D97-AF65-F5344CB8AC3E}">
        <p14:creationId xmlns:p14="http://schemas.microsoft.com/office/powerpoint/2010/main" val="3071964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28788"/>
            <a:ext cx="7886700" cy="814926"/>
          </a:xfrm>
        </p:spPr>
        <p:txBody>
          <a:bodyPr>
            <a:normAutofit/>
          </a:bodyPr>
          <a:lstStyle/>
          <a:p>
            <a:pPr algn="ctr"/>
            <a:r>
              <a:rPr lang="ru-RU" sz="2800" dirty="0" err="1" smtClean="0">
                <a:latin typeface="Times New Roman" panose="02020603050405020304" pitchFamily="18" charset="0"/>
                <a:cs typeface="Times New Roman" panose="02020603050405020304" pitchFamily="18" charset="0"/>
              </a:rPr>
              <a:t>Conclusion</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 y="830419"/>
            <a:ext cx="9144000" cy="5467349"/>
          </a:xfrm>
        </p:spPr>
        <p:txBody>
          <a:bodyPr>
            <a:normAutofit fontScale="25000" lnSpcReduction="20000"/>
          </a:bodyPr>
          <a:lstStyle/>
          <a:p>
            <a:pPr marL="0" indent="0">
              <a:lnSpc>
                <a:spcPct val="120000"/>
              </a:lnSpc>
              <a:buNone/>
            </a:pPr>
            <a:r>
              <a:rPr lang="en-US" sz="8800" dirty="0">
                <a:latin typeface="Times New Roman" panose="02020603050405020304" pitchFamily="18" charset="0"/>
                <a:cs typeface="Times New Roman" panose="02020603050405020304" pitchFamily="18" charset="0"/>
              </a:rPr>
              <a:t>In this </a:t>
            </a:r>
            <a:r>
              <a:rPr lang="en-US" sz="8800" dirty="0" smtClean="0">
                <a:latin typeface="Times New Roman" panose="02020603050405020304" pitchFamily="18" charset="0"/>
                <a:cs typeface="Times New Roman" panose="02020603050405020304" pitchFamily="18" charset="0"/>
              </a:rPr>
              <a:t>work, </a:t>
            </a:r>
            <a:r>
              <a:rPr lang="en-US" sz="8800" dirty="0">
                <a:latin typeface="Times New Roman" panose="02020603050405020304" pitchFamily="18" charset="0"/>
                <a:cs typeface="Times New Roman" panose="02020603050405020304" pitchFamily="18" charset="0"/>
              </a:rPr>
              <a:t>we studied the possible role of the processes of formation of antimatter domains on the basis of the model consisting in the fact that the globular cluster of anti-stars evolves in a similar way as a globular star cluster, based on the symmetry of the properties of matter and antimatter.</a:t>
            </a:r>
            <a:r>
              <a:rPr lang="ru-RU" sz="8800" dirty="0">
                <a:latin typeface="Times New Roman" panose="02020603050405020304" pitchFamily="18" charset="0"/>
                <a:cs typeface="Times New Roman" panose="02020603050405020304" pitchFamily="18" charset="0"/>
              </a:rPr>
              <a:t>	</a:t>
            </a:r>
          </a:p>
          <a:p>
            <a:pPr marL="0" indent="0">
              <a:lnSpc>
                <a:spcPct val="120000"/>
              </a:lnSpc>
              <a:buNone/>
            </a:pPr>
            <a:r>
              <a:rPr lang="ru-RU" sz="8800" dirty="0" smtClean="0">
                <a:latin typeface="Times New Roman" panose="02020603050405020304" pitchFamily="18" charset="0"/>
                <a:cs typeface="Times New Roman" panose="02020603050405020304" pitchFamily="18" charset="0"/>
              </a:rPr>
              <a:t> 			          </a:t>
            </a:r>
            <a:r>
              <a:rPr lang="en-US" sz="8800" dirty="0">
                <a:latin typeface="Times New Roman" panose="02020603050405020304" pitchFamily="18" charset="0"/>
                <a:cs typeface="Times New Roman" panose="02020603050405020304" pitchFamily="18" charset="0"/>
              </a:rPr>
              <a:t>Results:</a:t>
            </a:r>
            <a:r>
              <a:rPr lang="ru-RU" sz="8800" dirty="0" smtClean="0">
                <a:latin typeface="Times New Roman" panose="02020603050405020304" pitchFamily="18" charset="0"/>
                <a:cs typeface="Times New Roman" panose="02020603050405020304" pitchFamily="18" charset="0"/>
              </a:rPr>
              <a:t/>
            </a:r>
            <a:br>
              <a:rPr lang="ru-RU" sz="8800" dirty="0" smtClean="0">
                <a:latin typeface="Times New Roman" panose="02020603050405020304" pitchFamily="18" charset="0"/>
                <a:cs typeface="Times New Roman" panose="02020603050405020304" pitchFamily="18" charset="0"/>
              </a:rPr>
            </a:br>
            <a:r>
              <a:rPr lang="en-US" sz="8800" dirty="0">
                <a:latin typeface="Times New Roman" panose="02020603050405020304" pitchFamily="18" charset="0"/>
                <a:cs typeface="Times New Roman" panose="02020603050405020304" pitchFamily="18" charset="0"/>
              </a:rPr>
              <a:t>1. We calculated the energy density of antiparticles in cosmic rays from the </a:t>
            </a:r>
            <a:r>
              <a:rPr lang="en-US" sz="8800" dirty="0" smtClean="0">
                <a:latin typeface="Times New Roman" panose="02020603050405020304" pitchFamily="18" charset="0"/>
                <a:cs typeface="Times New Roman" panose="02020603050405020304" pitchFamily="18" charset="0"/>
              </a:rPr>
              <a:t>cluster </a:t>
            </a:r>
            <a:r>
              <a:rPr lang="en-US" sz="8800" dirty="0">
                <a:latin typeface="Times New Roman" panose="02020603050405020304" pitchFamily="18" charset="0"/>
                <a:cs typeface="Times New Roman" panose="02020603050405020304" pitchFamily="18" charset="0"/>
              </a:rPr>
              <a:t>of </a:t>
            </a:r>
            <a:r>
              <a:rPr lang="en-US" sz="8800" dirty="0" err="1" smtClean="0">
                <a:latin typeface="Times New Roman" panose="02020603050405020304" pitchFamily="18" charset="0"/>
                <a:cs typeface="Times New Roman" panose="02020603050405020304" pitchFamily="18" charset="0"/>
              </a:rPr>
              <a:t>antistars</a:t>
            </a:r>
            <a:r>
              <a:rPr lang="ru-RU" sz="8800" dirty="0" smtClean="0">
                <a:latin typeface="Times New Roman" panose="02020603050405020304" pitchFamily="18" charset="0"/>
                <a:cs typeface="Times New Roman" panose="02020603050405020304" pitchFamily="18" charset="0"/>
              </a:rPr>
              <a:t/>
            </a:r>
            <a:br>
              <a:rPr lang="ru-RU" sz="8800" dirty="0" smtClean="0">
                <a:latin typeface="Times New Roman" panose="02020603050405020304" pitchFamily="18" charset="0"/>
                <a:cs typeface="Times New Roman" panose="02020603050405020304" pitchFamily="18" charset="0"/>
              </a:rPr>
            </a:br>
            <a:r>
              <a:rPr lang="en-US" sz="8800" dirty="0">
                <a:latin typeface="Times New Roman" panose="02020603050405020304" pitchFamily="18" charset="0"/>
                <a:cs typeface="Times New Roman" panose="02020603050405020304" pitchFamily="18" charset="0"/>
              </a:rPr>
              <a:t>2. We checked the work of the program for modeling the motion of particles in the magnetic field of the Galaxy.</a:t>
            </a:r>
            <a:r>
              <a:rPr lang="ru-RU" sz="8800" dirty="0" smtClean="0">
                <a:latin typeface="Times New Roman" panose="02020603050405020304" pitchFamily="18" charset="0"/>
                <a:cs typeface="Times New Roman" panose="02020603050405020304" pitchFamily="18" charset="0"/>
              </a:rPr>
              <a:t/>
            </a:r>
            <a:br>
              <a:rPr lang="ru-RU" sz="8800" dirty="0" smtClean="0">
                <a:latin typeface="Times New Roman" panose="02020603050405020304" pitchFamily="18" charset="0"/>
                <a:cs typeface="Times New Roman" panose="02020603050405020304" pitchFamily="18" charset="0"/>
              </a:rPr>
            </a:br>
            <a:r>
              <a:rPr lang="ru-RU" sz="8800" dirty="0" smtClean="0">
                <a:latin typeface="Times New Roman" panose="02020603050405020304" pitchFamily="18" charset="0"/>
                <a:cs typeface="Times New Roman" panose="02020603050405020304" pitchFamily="18" charset="0"/>
              </a:rPr>
              <a:t>     </a:t>
            </a:r>
            <a:r>
              <a:rPr lang="en-US" sz="8800" dirty="0">
                <a:latin typeface="Times New Roman" panose="02020603050405020304" pitchFamily="18" charset="0"/>
                <a:cs typeface="Times New Roman" panose="02020603050405020304" pitchFamily="18" charset="0"/>
              </a:rPr>
              <a:t>Further work will be aimed at modeling the motion of particles in the magnetic field of the Galaxy to estimate the minimum energy that a particle penetrating into a galactic disk should have. And in the end, to obtain predictions of the </a:t>
            </a:r>
            <a:r>
              <a:rPr lang="en-US" sz="8800">
                <a:latin typeface="Times New Roman" panose="02020603050405020304" pitchFamily="18" charset="0"/>
                <a:cs typeface="Times New Roman" panose="02020603050405020304" pitchFamily="18" charset="0"/>
              </a:rPr>
              <a:t>expected </a:t>
            </a:r>
            <a:r>
              <a:rPr lang="en-US" sz="8800" smtClean="0">
                <a:latin typeface="Times New Roman" panose="02020603050405020304" pitchFamily="18" charset="0"/>
                <a:cs typeface="Times New Roman" panose="02020603050405020304" pitchFamily="18" charset="0"/>
              </a:rPr>
              <a:t>flux </a:t>
            </a:r>
            <a:r>
              <a:rPr lang="en-US" sz="8800" dirty="0">
                <a:latin typeface="Times New Roman" panose="02020603050405020304" pitchFamily="18" charset="0"/>
                <a:cs typeface="Times New Roman" panose="02020603050405020304" pitchFamily="18" charset="0"/>
              </a:rPr>
              <a:t>of </a:t>
            </a:r>
            <a:r>
              <a:rPr lang="en-US" sz="8800" dirty="0" err="1">
                <a:latin typeface="Times New Roman" panose="02020603050405020304" pitchFamily="18" charset="0"/>
                <a:cs typeface="Times New Roman" panose="02020603050405020304" pitchFamily="18" charset="0"/>
              </a:rPr>
              <a:t>antinuclei</a:t>
            </a:r>
            <a:r>
              <a:rPr lang="en-US" sz="8800" dirty="0">
                <a:latin typeface="Times New Roman" panose="02020603050405020304" pitchFamily="18" charset="0"/>
                <a:cs typeface="Times New Roman" panose="02020603050405020304" pitchFamily="18" charset="0"/>
              </a:rPr>
              <a:t>.</a:t>
            </a:r>
            <a:endParaRPr lang="ru-RU" sz="135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792801" y="6115205"/>
            <a:ext cx="2057400" cy="365125"/>
          </a:xfrm>
        </p:spPr>
        <p:txBody>
          <a:bodyPr/>
          <a:lstStyle/>
          <a:p>
            <a:fld id="{52C6B133-7781-4EBA-99D2-43F3F3959CCD}" type="slidenum">
              <a:rPr lang="ru-RU" sz="3600" b="1">
                <a:solidFill>
                  <a:schemeClr val="tx1">
                    <a:alpha val="25000"/>
                  </a:schemeClr>
                </a:solidFill>
              </a:rPr>
              <a:t>16</a:t>
            </a:fld>
            <a:endParaRPr lang="ru-RU" sz="3600" b="1" dirty="0">
              <a:solidFill>
                <a:schemeClr val="tx1">
                  <a:alpha val="25000"/>
                </a:schemeClr>
              </a:solidFill>
            </a:endParaRPr>
          </a:p>
        </p:txBody>
      </p:sp>
    </p:spTree>
    <p:extLst>
      <p:ext uri="{BB962C8B-B14F-4D97-AF65-F5344CB8AC3E}">
        <p14:creationId xmlns:p14="http://schemas.microsoft.com/office/powerpoint/2010/main" val="106207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224" y="0"/>
            <a:ext cx="7886700" cy="879320"/>
          </a:xfrm>
        </p:spPr>
        <p:txBody>
          <a:bodyPr>
            <a:normAutofit/>
          </a:bodyPr>
          <a:lstStyle/>
          <a:p>
            <a:pPr algn="ctr"/>
            <a:r>
              <a:rPr lang="en-US" sz="2800" dirty="0"/>
              <a:t/>
            </a:r>
            <a:br>
              <a:rPr lang="en-US" sz="2800" dirty="0"/>
            </a:b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ntroduction</a:t>
            </a:r>
            <a:endParaRPr lang="en-US"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4545" y="1825625"/>
            <a:ext cx="8989455" cy="4351338"/>
          </a:xfrm>
        </p:spPr>
        <p:txBody>
          <a:bodyPr>
            <a:normAutofit/>
          </a:bodyPr>
          <a:lstStyle/>
          <a:p>
            <a:pPr marL="0" indent="0" algn="ctr">
              <a:lnSpc>
                <a:spcPct val="100000"/>
              </a:lnSpc>
              <a:buNone/>
            </a:pPr>
            <a:r>
              <a:rPr lang="en-US" sz="2200" dirty="0">
                <a:latin typeface="Times New Roman" panose="02020603050405020304" pitchFamily="18" charset="0"/>
                <a:cs typeface="Times New Roman" panose="02020603050405020304" pitchFamily="18" charset="0"/>
              </a:rPr>
              <a:t>Possible nature of antimatter in the universe:</a:t>
            </a:r>
            <a:endParaRPr lang="ru-RU" sz="2200" dirty="0">
              <a:latin typeface="Times New Roman" panose="02020603050405020304" pitchFamily="18" charset="0"/>
              <a:cs typeface="Times New Roman" panose="02020603050405020304" pitchFamily="18" charset="0"/>
            </a:endParaRPr>
          </a:p>
          <a:p>
            <a:pPr marL="0" indent="0">
              <a:lnSpc>
                <a:spcPct val="100000"/>
              </a:lnSpc>
              <a:buNone/>
            </a:pPr>
            <a:r>
              <a:rPr lang="ru-RU" sz="22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Primordial </a:t>
            </a:r>
            <a:r>
              <a:rPr lang="en-US" sz="2200" dirty="0" smtClean="0">
                <a:latin typeface="Times New Roman" panose="02020603050405020304" pitchFamily="18" charset="0"/>
                <a:cs typeface="Times New Roman" panose="02020603050405020304" pitchFamily="18" charset="0"/>
              </a:rPr>
              <a:t>antimatter</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0" indent="0">
              <a:lnSpc>
                <a:spcPct val="100000"/>
              </a:lnSpc>
              <a:buNone/>
            </a:pPr>
            <a:r>
              <a:rPr lang="ru-RU" sz="2200" dirty="0">
                <a:latin typeface="Times New Roman" panose="02020603050405020304" pitchFamily="18" charset="0"/>
                <a:cs typeface="Times New Roman" panose="02020603050405020304" pitchFamily="18" charset="0"/>
              </a:rPr>
              <a:t>2</a:t>
            </a:r>
            <a:r>
              <a:rPr lang="ru-RU"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Secondary </a:t>
            </a:r>
            <a:r>
              <a:rPr lang="en-US" sz="2200" dirty="0" smtClean="0">
                <a:latin typeface="Times New Roman" panose="02020603050405020304" pitchFamily="18" charset="0"/>
                <a:cs typeface="Times New Roman" panose="02020603050405020304" pitchFamily="18" charset="0"/>
              </a:rPr>
              <a:t>antimatter </a:t>
            </a:r>
            <a:r>
              <a:rPr lang="ru-RU"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from </a:t>
            </a:r>
            <a:r>
              <a:rPr lang="en-US" sz="2200" dirty="0" smtClean="0">
                <a:latin typeface="Times New Roman" panose="02020603050405020304" pitchFamily="18" charset="0"/>
                <a:cs typeface="Times New Roman" panose="02020603050405020304" pitchFamily="18" charset="0"/>
              </a:rPr>
              <a:t>cosmic rays interaction with matter</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0" indent="0">
              <a:lnSpc>
                <a:spcPct val="100000"/>
              </a:lnSpc>
              <a:buNone/>
            </a:pPr>
            <a:r>
              <a:rPr lang="ru-RU" sz="2200" dirty="0" smtClean="0">
                <a:latin typeface="Times New Roman" panose="02020603050405020304" pitchFamily="18" charset="0"/>
                <a:cs typeface="Times New Roman" panose="02020603050405020304" pitchFamily="18" charset="0"/>
              </a:rPr>
              <a:t>3.</a:t>
            </a:r>
            <a:r>
              <a:rPr lang="en-US" sz="2200" dirty="0" smtClean="0">
                <a:latin typeface="Times New Roman" panose="02020603050405020304" pitchFamily="18" charset="0"/>
                <a:cs typeface="Times New Roman" panose="02020603050405020304" pitchFamily="18" charset="0"/>
              </a:rPr>
              <a:t>Antimatter </a:t>
            </a:r>
            <a:r>
              <a:rPr lang="en-US" sz="2200" dirty="0">
                <a:latin typeface="Times New Roman" panose="02020603050405020304" pitchFamily="18" charset="0"/>
                <a:cs typeface="Times New Roman" panose="02020603050405020304" pitchFamily="18" charset="0"/>
              </a:rPr>
              <a:t>from exotic </a:t>
            </a:r>
            <a:r>
              <a:rPr lang="en-US" sz="2200" dirty="0" smtClean="0">
                <a:latin typeface="Times New Roman" panose="02020603050405020304" pitchFamily="18" charset="0"/>
                <a:cs typeface="Times New Roman" panose="02020603050405020304" pitchFamily="18" charset="0"/>
              </a:rPr>
              <a:t>sources</a:t>
            </a:r>
            <a:r>
              <a:rPr lang="ru-RU"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ru-RU" sz="1300" dirty="0"/>
          </a:p>
        </p:txBody>
      </p:sp>
      <p:sp>
        <p:nvSpPr>
          <p:cNvPr id="4" name="Номер слайда 3"/>
          <p:cNvSpPr>
            <a:spLocks noGrp="1"/>
          </p:cNvSpPr>
          <p:nvPr>
            <p:ph type="sldNum" sz="quarter" idx="12"/>
          </p:nvPr>
        </p:nvSpPr>
        <p:spPr>
          <a:xfrm>
            <a:off x="6084462" y="6176963"/>
            <a:ext cx="2739176" cy="408384"/>
          </a:xfrm>
        </p:spPr>
        <p:txBody>
          <a:bodyPr/>
          <a:lstStyle/>
          <a:p>
            <a:r>
              <a:rPr lang="ru-RU" sz="3600" b="1" dirty="0">
                <a:solidFill>
                  <a:schemeClr val="tx1">
                    <a:lumMod val="95000"/>
                    <a:lumOff val="5000"/>
                    <a:alpha val="25000"/>
                  </a:schemeClr>
                </a:solidFill>
              </a:rPr>
              <a:t>2</a:t>
            </a:r>
          </a:p>
        </p:txBody>
      </p:sp>
    </p:spTree>
    <p:extLst>
      <p:ext uri="{BB962C8B-B14F-4D97-AF65-F5344CB8AC3E}">
        <p14:creationId xmlns:p14="http://schemas.microsoft.com/office/powerpoint/2010/main" val="39613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3182" y="489591"/>
            <a:ext cx="8950817" cy="4351338"/>
          </a:xfrm>
        </p:spPr>
        <p:txBody>
          <a:bodyPr>
            <a:noAutofit/>
          </a:bodyPr>
          <a:lstStyle/>
          <a:p>
            <a:pPr marL="0" indent="0" algn="ctr">
              <a:buNone/>
            </a:pPr>
            <a:r>
              <a:rPr lang="en-US" dirty="0" smtClean="0">
                <a:latin typeface="Times New Roman" panose="02020603050405020304" pitchFamily="18" charset="0"/>
                <a:cs typeface="Times New Roman" panose="02020603050405020304" pitchFamily="18" charset="0"/>
              </a:rPr>
              <a:t>Primordial </a:t>
            </a:r>
            <a:r>
              <a:rPr lang="en-US" dirty="0" smtClean="0">
                <a:latin typeface="Times New Roman" panose="02020603050405020304" pitchFamily="18" charset="0"/>
                <a:cs typeface="Times New Roman" panose="02020603050405020304" pitchFamily="18" charset="0"/>
              </a:rPr>
              <a:t>antimatter</a:t>
            </a:r>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p>
            <a:pPr marL="0" indent="0">
              <a:lnSpc>
                <a:spcPct val="100000"/>
              </a:lnSpc>
              <a:buNone/>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baryonic asymmetry of the </a:t>
            </a:r>
            <a:r>
              <a:rPr lang="en-US" sz="2200" dirty="0" smtClean="0">
                <a:latin typeface="Times New Roman" panose="02020603050405020304" pitchFamily="18" charset="0"/>
                <a:cs typeface="Times New Roman" panose="02020603050405020304" pitchFamily="18" charset="0"/>
              </a:rPr>
              <a:t>Universe</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the observed predominance of matter over antimatter in the visible part of the Universe</a:t>
            </a:r>
            <a:r>
              <a:rPr lang="en-US"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D. Sakharov and V.A. </a:t>
            </a:r>
            <a:r>
              <a:rPr lang="en-US" sz="2200" dirty="0" err="1">
                <a:latin typeface="Times New Roman" panose="02020603050405020304" pitchFamily="18" charset="0"/>
                <a:cs typeface="Times New Roman" panose="02020603050405020304" pitchFamily="18" charset="0"/>
              </a:rPr>
              <a:t>Kuzmin</a:t>
            </a:r>
            <a:r>
              <a:rPr lang="en-US" sz="2200" dirty="0">
                <a:latin typeface="Times New Roman" panose="02020603050405020304" pitchFamily="18" charset="0"/>
                <a:cs typeface="Times New Roman" panose="02020603050405020304" pitchFamily="18" charset="0"/>
              </a:rPr>
              <a:t> formulated the necessary </a:t>
            </a:r>
            <a:r>
              <a:rPr lang="en-US" sz="2200" dirty="0" smtClean="0">
                <a:latin typeface="Times New Roman" panose="02020603050405020304" pitchFamily="18" charset="0"/>
                <a:cs typeface="Times New Roman" panose="02020603050405020304" pitchFamily="18" charset="0"/>
              </a:rPr>
              <a:t>conditions </a:t>
            </a:r>
            <a:r>
              <a:rPr lang="en-US" sz="2200" dirty="0">
                <a:latin typeface="Times New Roman" panose="02020603050405020304" pitchFamily="18" charset="0"/>
                <a:cs typeface="Times New Roman" panose="02020603050405020304" pitchFamily="18" charset="0"/>
              </a:rPr>
              <a:t>for </a:t>
            </a:r>
            <a:r>
              <a:rPr lang="en-US" sz="2200" dirty="0" err="1">
                <a:latin typeface="Times New Roman" panose="02020603050405020304" pitchFamily="18" charset="0"/>
                <a:cs typeface="Times New Roman" panose="02020603050405020304" pitchFamily="18" charset="0"/>
              </a:rPr>
              <a:t>bariosynthesis</a:t>
            </a:r>
            <a:r>
              <a:rPr lang="en-US" sz="22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1. Asymmetry between particles and antiparticles as a violation of charge C- and combined CP-symmetry. </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Violation of the law of conservation of baryon charge in the early stages of the formation of the U</a:t>
            </a:r>
            <a:r>
              <a:rPr lang="en-US" sz="2200" dirty="0" smtClean="0">
                <a:latin typeface="Times New Roman" panose="02020603050405020304" pitchFamily="18" charset="0"/>
                <a:cs typeface="Times New Roman" panose="02020603050405020304" pitchFamily="18" charset="0"/>
              </a:rPr>
              <a:t>niverse</a:t>
            </a:r>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Violation </a:t>
            </a:r>
            <a:r>
              <a:rPr lang="en-US" sz="2200" dirty="0" smtClean="0">
                <a:latin typeface="Times New Roman" panose="02020603050405020304" pitchFamily="18" charset="0"/>
                <a:cs typeface="Times New Roman" panose="02020603050405020304" pitchFamily="18" charset="0"/>
              </a:rPr>
              <a:t>of </a:t>
            </a:r>
            <a:r>
              <a:rPr lang="en-US" sz="2200" dirty="0">
                <a:latin typeface="Times New Roman" panose="02020603050405020304" pitchFamily="18" charset="0"/>
                <a:cs typeface="Times New Roman" panose="02020603050405020304" pitchFamily="18" charset="0"/>
              </a:rPr>
              <a:t>local thermodynamic </a:t>
            </a:r>
            <a:r>
              <a:rPr lang="en-US" sz="2200" dirty="0" smtClean="0">
                <a:latin typeface="Times New Roman" panose="02020603050405020304" pitchFamily="18" charset="0"/>
                <a:cs typeface="Times New Roman" panose="02020603050405020304" pitchFamily="18" charset="0"/>
              </a:rPr>
              <a:t>equilibrium</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the early stages of the formation of the U</a:t>
            </a:r>
            <a:r>
              <a:rPr lang="en-US" sz="2200" dirty="0" smtClean="0">
                <a:latin typeface="Times New Roman" panose="02020603050405020304" pitchFamily="18" charset="0"/>
                <a:cs typeface="Times New Roman" panose="02020603050405020304" pitchFamily="18" charset="0"/>
              </a:rPr>
              <a:t>niverse</a:t>
            </a:r>
            <a:r>
              <a:rPr lang="en-US" sz="22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200" dirty="0" smtClean="0">
                <a:latin typeface="Times New Roman" panose="02020603050405020304" pitchFamily="18" charset="0"/>
                <a:cs typeface="Times New Roman" panose="02020603050405020304" pitchFamily="18" charset="0"/>
              </a:rPr>
              <a:t>If </a:t>
            </a:r>
            <a:r>
              <a:rPr lang="en-US" sz="2200" dirty="0">
                <a:latin typeface="Times New Roman" panose="02020603050405020304" pitchFamily="18" charset="0"/>
                <a:cs typeface="Times New Roman" panose="02020603050405020304" pitchFamily="18" charset="0"/>
              </a:rPr>
              <a:t>baryosynthesis is nonhomogeneous, it may lead to antibaryon excess in some regions and this  primordial antimatter is interesting for this work, because the object hypothetically consisting of primordial  antimatter could be preserved in the halo of our Galaxy.</a:t>
            </a:r>
            <a:endParaRPr lang="ru-RU" sz="2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524759" y="5665274"/>
            <a:ext cx="2057400" cy="365125"/>
          </a:xfrm>
        </p:spPr>
        <p:txBody>
          <a:bodyPr/>
          <a:lstStyle/>
          <a:p>
            <a:fld id="{52C6B133-7781-4EBA-99D2-43F3F3959CCD}" type="slidenum">
              <a:rPr lang="ru-RU" sz="3600" b="1">
                <a:solidFill>
                  <a:schemeClr val="tx1">
                    <a:alpha val="25000"/>
                  </a:schemeClr>
                </a:solidFill>
              </a:rPr>
              <a:t>3</a:t>
            </a:fld>
            <a:endParaRPr lang="ru-RU" sz="3600" b="1" dirty="0">
              <a:solidFill>
                <a:schemeClr val="tx1">
                  <a:alpha val="25000"/>
                </a:schemeClr>
              </a:solidFill>
            </a:endParaRPr>
          </a:p>
        </p:txBody>
      </p:sp>
    </p:spTree>
    <p:extLst>
      <p:ext uri="{BB962C8B-B14F-4D97-AF65-F5344CB8AC3E}">
        <p14:creationId xmlns:p14="http://schemas.microsoft.com/office/powerpoint/2010/main" val="293419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209" y="0"/>
            <a:ext cx="8079581" cy="855271"/>
          </a:xfrm>
        </p:spPr>
        <p:txBody>
          <a:bodyPr>
            <a:normAutofit/>
          </a:bodyPr>
          <a:lstStyle/>
          <a:p>
            <a:pPr algn="ctr"/>
            <a:r>
              <a:rPr lang="en-US" sz="2800" dirty="0">
                <a:latin typeface="Times New Roman" panose="02020603050405020304" pitchFamily="18" charset="0"/>
                <a:cs typeface="Times New Roman" panose="02020603050405020304" pitchFamily="18" charset="0"/>
              </a:rPr>
              <a:t>Primary antimatter</a:t>
            </a:r>
            <a:r>
              <a:rPr lang="ru-RU" sz="2800" dirty="0" smtClean="0">
                <a:latin typeface="Times New Roman" panose="02020603050405020304" pitchFamily="18" charset="0"/>
                <a:cs typeface="Times New Roman" panose="02020603050405020304" pitchFamily="18" charset="0"/>
              </a:rPr>
              <a:t>(2)</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3031" y="1341762"/>
            <a:ext cx="9040969" cy="3281753"/>
          </a:xfrm>
        </p:spPr>
        <p:txBody>
          <a:bodyPr>
            <a:normAutofit fontScale="92500" lnSpcReduction="10000"/>
          </a:bodyPr>
          <a:lstStyle/>
          <a:p>
            <a:pPr marL="0" indent="0">
              <a:lnSpc>
                <a:spcPct val="120000"/>
              </a:lnSpc>
              <a:buNone/>
            </a:pP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Therefore, in </a:t>
            </a:r>
            <a:r>
              <a:rPr lang="en-US" sz="2400" dirty="0">
                <a:latin typeface="Times New Roman" panose="02020603050405020304" pitchFamily="18" charset="0"/>
                <a:cs typeface="Times New Roman" panose="02020603050405020304" pitchFamily="18" charset="0"/>
              </a:rPr>
              <a:t>the Universe, not only regions with an excess of matter can be formed, but also regions with an excess of </a:t>
            </a:r>
            <a:r>
              <a:rPr lang="en-US" sz="2400" dirty="0" smtClean="0">
                <a:latin typeface="Times New Roman" panose="02020603050405020304" pitchFamily="18" charset="0"/>
                <a:cs typeface="Times New Roman" panose="02020603050405020304" pitchFamily="18" charset="0"/>
              </a:rPr>
              <a:t>antimatter</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can be formed too </a:t>
            </a:r>
            <a:r>
              <a:rPr lang="en-US" sz="2400" dirty="0">
                <a:latin typeface="Times New Roman" panose="02020603050405020304" pitchFamily="18" charset="0"/>
                <a:cs typeface="Times New Roman" panose="02020603050405020304" pitchFamily="18" charset="0"/>
              </a:rPr>
              <a:t>in the case of inhomogeneous </a:t>
            </a:r>
            <a:r>
              <a:rPr lang="en-US" sz="2400" dirty="0" err="1">
                <a:latin typeface="Times New Roman" panose="02020603050405020304" pitchFamily="18" charset="0"/>
                <a:cs typeface="Times New Roman" panose="02020603050405020304" pitchFamily="18" charset="0"/>
              </a:rPr>
              <a:t>baryosynthesis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Globular </a:t>
            </a:r>
            <a:r>
              <a:rPr lang="en-US" sz="2400" dirty="0">
                <a:latin typeface="Times New Roman" panose="02020603050405020304" pitchFamily="18" charset="0"/>
                <a:cs typeface="Times New Roman" panose="02020603050405020304" pitchFamily="18" charset="0"/>
              </a:rPr>
              <a:t>clusters of </a:t>
            </a:r>
            <a:r>
              <a:rPr lang="en-US" sz="2400" dirty="0" err="1" smtClean="0">
                <a:latin typeface="Times New Roman" panose="02020603050405020304" pitchFamily="18" charset="0"/>
                <a:cs typeface="Times New Roman" panose="02020603050405020304" pitchFamily="18" charset="0"/>
              </a:rPr>
              <a:t>antistars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could form during the formation of the Galaxy and remain in its halo by now.</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effect of the existence of a globular cluster of </a:t>
            </a:r>
            <a:r>
              <a:rPr lang="en-US" sz="2400" dirty="0" err="1" smtClean="0">
                <a:latin typeface="Times New Roman" panose="02020603050405020304" pitchFamily="18" charset="0"/>
                <a:cs typeface="Times New Roman" panose="02020603050405020304" pitchFamily="18" charset="0"/>
              </a:rPr>
              <a:t>antistars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can be the registration of </a:t>
            </a:r>
            <a:r>
              <a:rPr lang="en-US" sz="2400" dirty="0" err="1">
                <a:latin typeface="Times New Roman" panose="02020603050405020304" pitchFamily="18" charset="0"/>
                <a:cs typeface="Times New Roman" panose="02020603050405020304" pitchFamily="18" charset="0"/>
              </a:rPr>
              <a:t>antinuclei</a:t>
            </a:r>
            <a:r>
              <a:rPr lang="en-US" sz="2400" dirty="0">
                <a:latin typeface="Times New Roman" panose="02020603050405020304" pitchFamily="18" charset="0"/>
                <a:cs typeface="Times New Roman" panose="02020603050405020304" pitchFamily="18" charset="0"/>
              </a:rPr>
              <a:t> or the creation of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limit on their flux in the BESS, AMS-02, PAMELA experiments.</a:t>
            </a:r>
            <a:endParaRPr lang="ru-RU" sz="2400" dirty="0" smtClean="0">
              <a:latin typeface="Times New Roman" panose="02020603050405020304" pitchFamily="18" charset="0"/>
              <a:cs typeface="Times New Roman" panose="02020603050405020304" pitchFamily="18" charset="0"/>
            </a:endParaRPr>
          </a:p>
          <a:p>
            <a:pPr marL="0" indent="0">
              <a:buNone/>
            </a:pPr>
            <a:endParaRPr lang="ru-RU"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515387" y="5776802"/>
            <a:ext cx="2057400" cy="365125"/>
          </a:xfrm>
        </p:spPr>
        <p:txBody>
          <a:bodyPr/>
          <a:lstStyle/>
          <a:p>
            <a:fld id="{52C6B133-7781-4EBA-99D2-43F3F3959CCD}" type="slidenum">
              <a:rPr lang="ru-RU" sz="3600" b="1">
                <a:solidFill>
                  <a:schemeClr val="tx1">
                    <a:alpha val="25000"/>
                  </a:schemeClr>
                </a:solidFill>
              </a:rPr>
              <a:t>4</a:t>
            </a:fld>
            <a:endParaRPr lang="ru-RU" sz="3600" b="1" dirty="0">
              <a:solidFill>
                <a:schemeClr val="tx1">
                  <a:alpha val="25000"/>
                </a:schemeClr>
              </a:solidFill>
            </a:endParaRPr>
          </a:p>
        </p:txBody>
      </p:sp>
    </p:spTree>
    <p:extLst>
      <p:ext uri="{BB962C8B-B14F-4D97-AF65-F5344CB8AC3E}">
        <p14:creationId xmlns:p14="http://schemas.microsoft.com/office/powerpoint/2010/main" val="324004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96" y="166817"/>
            <a:ext cx="8079581" cy="662042"/>
          </a:xfrm>
        </p:spPr>
        <p:txBody>
          <a:bodyPr>
            <a:normAutofit/>
          </a:bodyPr>
          <a:lstStyle/>
          <a:p>
            <a:pPr algn="ctr"/>
            <a:r>
              <a:rPr lang="en-US" sz="2800" dirty="0" err="1">
                <a:latin typeface="Times New Roman" panose="02020603050405020304" pitchFamily="18" charset="0"/>
                <a:cs typeface="Times New Roman" panose="02020603050405020304" pitchFamily="18" charset="0"/>
              </a:rPr>
              <a:t>G</a:t>
            </a:r>
            <a:r>
              <a:rPr lang="ru-RU" sz="2800" dirty="0" err="1" smtClean="0">
                <a:latin typeface="Times New Roman" panose="02020603050405020304" pitchFamily="18" charset="0"/>
                <a:cs typeface="Times New Roman" panose="02020603050405020304" pitchFamily="18" charset="0"/>
              </a:rPr>
              <a:t>lobular</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clusters</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0" y="924607"/>
            <a:ext cx="4658925" cy="2824639"/>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A globular star cluster is a group of stars </a:t>
            </a:r>
            <a:r>
              <a:rPr lang="en-US" sz="2200" dirty="0" smtClean="0">
                <a:latin typeface="Times New Roman" panose="02020603050405020304" pitchFamily="18" charset="0"/>
                <a:cs typeface="Times New Roman" panose="02020603050405020304" pitchFamily="18" charset="0"/>
              </a:rPr>
              <a:t>which </a:t>
            </a:r>
            <a:r>
              <a:rPr lang="en-US" sz="2200" dirty="0">
                <a:latin typeface="Times New Roman" panose="02020603050405020304" pitchFamily="18" charset="0"/>
                <a:cs typeface="Times New Roman" panose="02020603050405020304" pitchFamily="18" charset="0"/>
              </a:rPr>
              <a:t>forms a cluster of a spherical </a:t>
            </a:r>
            <a:r>
              <a:rPr lang="en-US" sz="2200" dirty="0" smtClean="0">
                <a:latin typeface="Times New Roman" panose="02020603050405020304" pitchFamily="18" charset="0"/>
                <a:cs typeface="Times New Roman" panose="02020603050405020304" pitchFamily="18" charset="0"/>
              </a:rPr>
              <a:t>shape, rotated </a:t>
            </a:r>
            <a:r>
              <a:rPr lang="en-US" sz="2200" dirty="0">
                <a:latin typeface="Times New Roman" panose="02020603050405020304" pitchFamily="18" charset="0"/>
                <a:cs typeface="Times New Roman" panose="02020603050405020304" pitchFamily="18" charset="0"/>
              </a:rPr>
              <a:t>around the center of the galaxy.</a:t>
            </a:r>
          </a:p>
        </p:txBody>
      </p:sp>
      <p:sp>
        <p:nvSpPr>
          <p:cNvPr id="5" name="Номер слайда 4"/>
          <p:cNvSpPr>
            <a:spLocks noGrp="1"/>
          </p:cNvSpPr>
          <p:nvPr>
            <p:ph type="sldNum" sz="quarter" idx="12"/>
          </p:nvPr>
        </p:nvSpPr>
        <p:spPr>
          <a:xfrm>
            <a:off x="6638254" y="5715794"/>
            <a:ext cx="2057400" cy="365125"/>
          </a:xfrm>
        </p:spPr>
        <p:txBody>
          <a:bodyPr/>
          <a:lstStyle/>
          <a:p>
            <a:fld id="{52C6B133-7781-4EBA-99D2-43F3F3959CCD}" type="slidenum">
              <a:rPr lang="ru-RU" sz="3600" b="1">
                <a:solidFill>
                  <a:schemeClr val="tx1">
                    <a:alpha val="25000"/>
                  </a:schemeClr>
                </a:solidFill>
              </a:rPr>
              <a:t>5</a:t>
            </a:fld>
            <a:endParaRPr lang="ru-RU" sz="3600" b="1" dirty="0">
              <a:solidFill>
                <a:schemeClr val="tx1">
                  <a:alpha val="25000"/>
                </a:schemeClr>
              </a:solidFill>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4930" t="6586" r="31549" b="7456"/>
          <a:stretch/>
        </p:blipFill>
        <p:spPr>
          <a:xfrm>
            <a:off x="136980" y="924607"/>
            <a:ext cx="4435020" cy="4366184"/>
          </a:xfrm>
          <a:prstGeom prst="rect">
            <a:avLst/>
          </a:prstGeom>
        </p:spPr>
      </p:pic>
      <p:sp>
        <p:nvSpPr>
          <p:cNvPr id="7" name="TextBox 6"/>
          <p:cNvSpPr txBox="1"/>
          <p:nvPr/>
        </p:nvSpPr>
        <p:spPr>
          <a:xfrm>
            <a:off x="0" y="5396992"/>
            <a:ext cx="4803820"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Illustration </a:t>
            </a:r>
            <a:r>
              <a:rPr lang="en-US" sz="1400" dirty="0">
                <a:latin typeface="Times New Roman" panose="02020603050405020304" pitchFamily="18" charset="0"/>
                <a:cs typeface="Times New Roman" panose="02020603050405020304" pitchFamily="18" charset="0"/>
              </a:rPr>
              <a:t>of our galaxy with detected globular clusters distributed around the center, the position of the Sun is indicated by a </a:t>
            </a:r>
            <a:r>
              <a:rPr lang="en-US" sz="1400" dirty="0" smtClean="0">
                <a:latin typeface="Times New Roman" panose="02020603050405020304" pitchFamily="18" charset="0"/>
                <a:cs typeface="Times New Roman" panose="02020603050405020304" pitchFamily="18" charset="0"/>
              </a:rPr>
              <a:t>cross</a:t>
            </a:r>
            <a:endParaRPr lang="ru-RU"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Таблица 8"/>
              <p:cNvGraphicFramePr>
                <a:graphicFrameLocks noGrp="1"/>
              </p:cNvGraphicFramePr>
              <p:nvPr>
                <p:extLst>
                  <p:ext uri="{D42A27DB-BD31-4B8C-83A1-F6EECF244321}">
                    <p14:modId xmlns:p14="http://schemas.microsoft.com/office/powerpoint/2010/main" val="1960420800"/>
                  </p:ext>
                </p:extLst>
              </p:nvPr>
            </p:nvGraphicFramePr>
            <p:xfrm>
              <a:off x="4803820" y="2528842"/>
              <a:ext cx="4159876" cy="2781169"/>
            </p:xfrm>
            <a:graphic>
              <a:graphicData uri="http://schemas.openxmlformats.org/drawingml/2006/table">
                <a:tbl>
                  <a:tblPr firstRow="1" bandRow="1">
                    <a:tableStyleId>{5C22544A-7EE6-4342-B048-85BDC9FD1C3A}</a:tableStyleId>
                  </a:tblPr>
                  <a:tblGrid>
                    <a:gridCol w="2057715"/>
                    <a:gridCol w="2102161"/>
                  </a:tblGrid>
                  <a:tr h="365480">
                    <a:tc>
                      <a:txBody>
                        <a:bodyPr/>
                        <a:lstStyle/>
                        <a:p>
                          <a:r>
                            <a:rPr lang="en-US" sz="2200" b="0" dirty="0" smtClean="0">
                              <a:solidFill>
                                <a:schemeClr val="tx1"/>
                              </a:solidFill>
                              <a:latin typeface="Times New Roman" panose="02020603050405020304" pitchFamily="18" charset="0"/>
                              <a:cs typeface="Times New Roman" panose="02020603050405020304" pitchFamily="18" charset="0"/>
                            </a:rPr>
                            <a:t>Number of stars</a:t>
                          </a:r>
                          <a:endParaRPr lang="ru-RU" sz="2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
                              </m:oMathParaPr>
                              <m:oMath xmlns:m="http://schemas.openxmlformats.org/officeDocument/2006/math">
                                <m:sSup>
                                  <m:sSupPr>
                                    <m:ctrlPr>
                                      <a:rPr lang="ru-RU" sz="2200" b="0" i="1" smtClean="0">
                                        <a:solidFill>
                                          <a:schemeClr val="tx1"/>
                                        </a:solidFill>
                                        <a:latin typeface="Cambria Math"/>
                                      </a:rPr>
                                    </m:ctrlPr>
                                  </m:sSupPr>
                                  <m:e>
                                    <m:r>
                                      <a:rPr lang="ru-RU" sz="2200" b="0" i="0" smtClean="0">
                                        <a:solidFill>
                                          <a:schemeClr val="tx1"/>
                                        </a:solidFill>
                                        <a:latin typeface="Cambria Math" panose="02040503050406030204" pitchFamily="18" charset="0"/>
                                      </a:rPr>
                                      <m:t>10</m:t>
                                    </m:r>
                                  </m:e>
                                  <m:sup>
                                    <m:r>
                                      <a:rPr lang="ru-RU" sz="2200" b="0" i="0" smtClean="0">
                                        <a:solidFill>
                                          <a:schemeClr val="tx1"/>
                                        </a:solidFill>
                                        <a:latin typeface="Cambria Math" panose="02040503050406030204" pitchFamily="18" charset="0"/>
                                      </a:rPr>
                                      <m:t>4</m:t>
                                    </m:r>
                                  </m:sup>
                                </m:sSup>
                                <m:sSup>
                                  <m:sSupPr>
                                    <m:ctrlPr>
                                      <a:rPr lang="ru-RU" sz="2200" b="0" i="1" smtClean="0">
                                        <a:solidFill>
                                          <a:schemeClr val="tx1"/>
                                        </a:solidFill>
                                        <a:latin typeface="Cambria Math"/>
                                      </a:rPr>
                                    </m:ctrlPr>
                                  </m:sSupPr>
                                  <m:e>
                                    <m:r>
                                      <a:rPr lang="ru-RU" sz="2200" b="0" i="0" smtClean="0">
                                        <a:solidFill>
                                          <a:schemeClr val="tx1"/>
                                        </a:solidFill>
                                        <a:latin typeface="Cambria Math" panose="02040503050406030204" pitchFamily="18" charset="0"/>
                                      </a:rPr>
                                      <m:t>−10</m:t>
                                    </m:r>
                                  </m:e>
                                  <m:sup>
                                    <m:r>
                                      <a:rPr lang="ru-RU" sz="2200" b="0" i="0" smtClean="0">
                                        <a:solidFill>
                                          <a:schemeClr val="tx1"/>
                                        </a:solidFill>
                                        <a:latin typeface="Cambria Math" panose="02040503050406030204" pitchFamily="18" charset="0"/>
                                      </a:rPr>
                                      <m:t>6</m:t>
                                    </m:r>
                                  </m:sup>
                                </m:sSup>
                              </m:oMath>
                            </m:oMathPara>
                          </a14:m>
                          <a:endParaRPr lang="ru-RU" sz="2200" b="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9806">
                    <a:tc>
                      <a:txBody>
                        <a:bodyPr/>
                        <a:lstStyle/>
                        <a:p>
                          <a:r>
                            <a:rPr lang="en-US" sz="2200" dirty="0" smtClean="0">
                              <a:latin typeface="Times New Roman" panose="02020603050405020304" pitchFamily="18" charset="0"/>
                              <a:cs typeface="Times New Roman" panose="02020603050405020304" pitchFamily="18" charset="0"/>
                            </a:rPr>
                            <a:t>Mass</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 Solar mass</a:t>
                          </a:r>
                          <a:r>
                            <a:rPr lang="ru-RU" sz="2200" baseline="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ru-RU" sz="2200" i="1" smtClean="0">
                                        <a:latin typeface="Cambria Math"/>
                                      </a:rPr>
                                    </m:ctrlPr>
                                  </m:sSupPr>
                                  <m:e>
                                    <m:r>
                                      <a:rPr lang="ru-RU" sz="2200" b="0" i="1" smtClean="0">
                                        <a:latin typeface="Cambria Math" panose="02040503050406030204" pitchFamily="18" charset="0"/>
                                      </a:rPr>
                                      <m:t>10</m:t>
                                    </m:r>
                                  </m:e>
                                  <m:sup>
                                    <m:r>
                                      <a:rPr lang="ru-RU" sz="2200" b="0" i="1" smtClean="0">
                                        <a:latin typeface="Cambria Math" panose="02040503050406030204" pitchFamily="18" charset="0"/>
                                      </a:rPr>
                                      <m:t>4</m:t>
                                    </m:r>
                                  </m:sup>
                                </m:sSup>
                                <m:r>
                                  <a:rPr lang="ru-RU" sz="2200" b="0" i="0" smtClean="0">
                                    <a:latin typeface="Cambria Math" panose="02040503050406030204" pitchFamily="18" charset="0"/>
                                  </a:rPr>
                                  <m:t>−</m:t>
                                </m:r>
                                <m:sSup>
                                  <m:sSupPr>
                                    <m:ctrlPr>
                                      <a:rPr lang="ru-RU" sz="2200" i="1" dirty="0" smtClean="0">
                                        <a:latin typeface="Cambria Math"/>
                                      </a:rPr>
                                    </m:ctrlPr>
                                  </m:sSupPr>
                                  <m:e>
                                    <m:r>
                                      <a:rPr lang="ru-RU" sz="2200" b="0" i="1" dirty="0" smtClean="0">
                                        <a:latin typeface="Cambria Math" panose="02040503050406030204" pitchFamily="18" charset="0"/>
                                      </a:rPr>
                                      <m:t>10</m:t>
                                    </m:r>
                                  </m:e>
                                  <m:sup>
                                    <m:r>
                                      <a:rPr lang="ru-RU" sz="2200" b="0" i="1" dirty="0" smtClean="0">
                                        <a:latin typeface="Cambria Math" panose="02040503050406030204" pitchFamily="18" charset="0"/>
                                      </a:rPr>
                                      <m:t>6</m:t>
                                    </m:r>
                                  </m:sup>
                                </m:sSup>
                              </m:oMath>
                            </m:oMathPara>
                          </a14:m>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2643">
                    <a:tc>
                      <a:txBody>
                        <a:bodyPr/>
                        <a:lstStyle/>
                        <a:p>
                          <a:r>
                            <a:rPr lang="en-US" sz="2200" dirty="0" smtClean="0">
                              <a:latin typeface="Times New Roman" panose="02020603050405020304" pitchFamily="18" charset="0"/>
                              <a:cs typeface="Times New Roman" panose="02020603050405020304" pitchFamily="18" charset="0"/>
                            </a:rPr>
                            <a:t>Age</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200" dirty="0" smtClean="0">
                              <a:latin typeface="Times New Roman" panose="02020603050405020304" pitchFamily="18" charset="0"/>
                              <a:cs typeface="Times New Roman" panose="02020603050405020304" pitchFamily="18" charset="0"/>
                            </a:rPr>
                            <a:t>10−15</a:t>
                          </a:r>
                          <a:r>
                            <a:rPr lang="ru-RU"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Myr</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2643">
                    <a:tc>
                      <a:txBody>
                        <a:bodyPr/>
                        <a:lstStyle/>
                        <a:p>
                          <a:r>
                            <a:rPr lang="ru-RU" sz="2200" dirty="0" err="1" smtClean="0">
                              <a:latin typeface="Times New Roman" panose="02020603050405020304" pitchFamily="18" charset="0"/>
                              <a:cs typeface="Times New Roman" panose="02020603050405020304" pitchFamily="18" charset="0"/>
                            </a:rPr>
                            <a:t>Characteristic</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diameters</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200" dirty="0" smtClean="0">
                              <a:latin typeface="Times New Roman" panose="02020603050405020304" pitchFamily="18" charset="0"/>
                              <a:cs typeface="Times New Roman" panose="02020603050405020304" pitchFamily="18" charset="0"/>
                            </a:rPr>
                            <a:t>20−60</a:t>
                          </a:r>
                          <a:r>
                            <a:rPr lang="en-US" sz="2200" dirty="0" smtClean="0">
                              <a:latin typeface="Times New Roman" panose="02020603050405020304" pitchFamily="18" charset="0"/>
                              <a:cs typeface="Times New Roman" panose="02020603050405020304" pitchFamily="18" charset="0"/>
                            </a:rPr>
                            <a:t>pc</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9" name="Таблица 8"/>
              <p:cNvGraphicFramePr>
                <a:graphicFrameLocks noGrp="1"/>
              </p:cNvGraphicFramePr>
              <p:nvPr>
                <p:extLst>
                  <p:ext uri="{D42A27DB-BD31-4B8C-83A1-F6EECF244321}">
                    <p14:modId xmlns:p14="http://schemas.microsoft.com/office/powerpoint/2010/main" val="1960420800"/>
                  </p:ext>
                </p:extLst>
              </p:nvPr>
            </p:nvGraphicFramePr>
            <p:xfrm>
              <a:off x="4803820" y="2528842"/>
              <a:ext cx="4159876" cy="2781169"/>
            </p:xfrm>
            <a:graphic>
              <a:graphicData uri="http://schemas.openxmlformats.org/drawingml/2006/table">
                <a:tbl>
                  <a:tblPr firstRow="1" bandRow="1">
                    <a:tableStyleId>{5C22544A-7EE6-4342-B048-85BDC9FD1C3A}</a:tableStyleId>
                  </a:tblPr>
                  <a:tblGrid>
                    <a:gridCol w="2057715"/>
                    <a:gridCol w="2102161"/>
                  </a:tblGrid>
                  <a:tr h="426720">
                    <a:tc>
                      <a:txBody>
                        <a:bodyPr/>
                        <a:lstStyle/>
                        <a:p>
                          <a:r>
                            <a:rPr lang="en-US" sz="2200" b="0" dirty="0" smtClean="0">
                              <a:solidFill>
                                <a:schemeClr val="tx1"/>
                              </a:solidFill>
                              <a:latin typeface="Times New Roman" panose="02020603050405020304" pitchFamily="18" charset="0"/>
                              <a:cs typeface="Times New Roman" panose="02020603050405020304" pitchFamily="18" charset="0"/>
                            </a:rPr>
                            <a:t>Number of stars</a:t>
                          </a:r>
                          <a:endParaRPr lang="ru-RU" sz="2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98551" t="-8571" r="-580" b="-582857"/>
                          </a:stretch>
                        </a:blipFill>
                      </a:tcPr>
                    </a:tc>
                  </a:tr>
                  <a:tr h="939806">
                    <a:tc>
                      <a:txBody>
                        <a:bodyPr/>
                        <a:lstStyle/>
                        <a:p>
                          <a:r>
                            <a:rPr lang="en-US" sz="2200" dirty="0" smtClean="0">
                              <a:latin typeface="Times New Roman" panose="02020603050405020304" pitchFamily="18" charset="0"/>
                              <a:cs typeface="Times New Roman" panose="02020603050405020304" pitchFamily="18" charset="0"/>
                            </a:rPr>
                            <a:t>Mass</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 Solar mass</a:t>
                          </a:r>
                          <a:r>
                            <a:rPr lang="ru-RU" sz="2200" baseline="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98551" t="-49032" r="-580" b="-163226"/>
                          </a:stretch>
                        </a:blipFill>
                      </a:tcPr>
                    </a:tc>
                  </a:tr>
                  <a:tr h="652643">
                    <a:tc>
                      <a:txBody>
                        <a:bodyPr/>
                        <a:lstStyle/>
                        <a:p>
                          <a:r>
                            <a:rPr lang="en-US" sz="2200" dirty="0" smtClean="0">
                              <a:latin typeface="Times New Roman" panose="02020603050405020304" pitchFamily="18" charset="0"/>
                              <a:cs typeface="Times New Roman" panose="02020603050405020304" pitchFamily="18" charset="0"/>
                            </a:rPr>
                            <a:t>Age</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200" dirty="0" smtClean="0">
                              <a:latin typeface="Times New Roman" panose="02020603050405020304" pitchFamily="18" charset="0"/>
                              <a:cs typeface="Times New Roman" panose="02020603050405020304" pitchFamily="18" charset="0"/>
                            </a:rPr>
                            <a:t>10</a:t>
                          </a:r>
                          <a:r>
                            <a:rPr lang="ru-RU" sz="2200" dirty="0" smtClean="0">
                              <a:latin typeface="Times New Roman" panose="02020603050405020304" pitchFamily="18" charset="0"/>
                              <a:cs typeface="Times New Roman" panose="02020603050405020304" pitchFamily="18" charset="0"/>
                            </a:rPr>
                            <a:t>−15</a:t>
                          </a:r>
                          <a:r>
                            <a:rPr lang="ru-RU"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Myr</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0">
                    <a:tc>
                      <a:txBody>
                        <a:bodyPr/>
                        <a:lstStyle/>
                        <a:p>
                          <a:r>
                            <a:rPr lang="ru-RU" sz="2200" dirty="0" err="1" smtClean="0">
                              <a:latin typeface="Times New Roman" panose="02020603050405020304" pitchFamily="18" charset="0"/>
                              <a:cs typeface="Times New Roman" panose="02020603050405020304" pitchFamily="18" charset="0"/>
                            </a:rPr>
                            <a:t>Characteristic</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diameters</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200" dirty="0" smtClean="0">
                              <a:latin typeface="Times New Roman" panose="02020603050405020304" pitchFamily="18" charset="0"/>
                              <a:cs typeface="Times New Roman" panose="02020603050405020304" pitchFamily="18" charset="0"/>
                            </a:rPr>
                            <a:t>20−60</a:t>
                          </a:r>
                          <a:r>
                            <a:rPr lang="en-US" sz="2200" dirty="0" smtClean="0">
                              <a:latin typeface="Times New Roman" panose="02020603050405020304" pitchFamily="18" charset="0"/>
                              <a:cs typeface="Times New Roman" panose="02020603050405020304" pitchFamily="18" charset="0"/>
                            </a:rPr>
                            <a:t>pc</a:t>
                          </a:r>
                          <a:endParaRPr lang="ru-RU"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 name="TextBox 3"/>
          <p:cNvSpPr txBox="1"/>
          <p:nvPr/>
        </p:nvSpPr>
        <p:spPr>
          <a:xfrm>
            <a:off x="358496" y="6418991"/>
            <a:ext cx="7059735"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According </a:t>
            </a:r>
            <a:r>
              <a:rPr lang="en-US" sz="1200" dirty="0">
                <a:latin typeface="Times New Roman" panose="02020603050405020304" pitchFamily="18" charset="0"/>
                <a:cs typeface="Times New Roman" panose="02020603050405020304" pitchFamily="18" charset="0"/>
              </a:rPr>
              <a:t>to the catalog of galactic globular </a:t>
            </a:r>
            <a:r>
              <a:rPr lang="en-US" sz="1200" dirty="0" smtClean="0">
                <a:latin typeface="Times New Roman" panose="02020603050405020304" pitchFamily="18" charset="0"/>
                <a:cs typeface="Times New Roman" panose="02020603050405020304" pitchFamily="18" charset="0"/>
              </a:rPr>
              <a:t>clusters</a:t>
            </a:r>
            <a:r>
              <a:rPr lang="ru-RU"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hlinkClick r:id="rId4"/>
              </a:rPr>
              <a:t>http</a:t>
            </a:r>
            <a:r>
              <a:rPr lang="en-US" sz="1200" dirty="0">
                <a:latin typeface="Times New Roman" panose="02020603050405020304" pitchFamily="18" charset="0"/>
                <a:cs typeface="Times New Roman" panose="02020603050405020304" pitchFamily="18" charset="0"/>
                <a:hlinkClick r:id="rId4"/>
              </a:rPr>
              <a:t>://gclusters.altervista.org/</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33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106" y="102534"/>
            <a:ext cx="6725187" cy="926318"/>
          </a:xfrm>
        </p:spPr>
        <p:txBody>
          <a:bodyPr>
            <a:normAutofit/>
          </a:bodyPr>
          <a:lstStyle/>
          <a:p>
            <a:pPr algn="ctr"/>
            <a:r>
              <a:rPr lang="ru-RU" sz="2800" dirty="0" err="1" smtClean="0">
                <a:latin typeface="Times New Roman" panose="02020603050405020304" pitchFamily="18" charset="0"/>
                <a:cs typeface="Times New Roman" panose="02020603050405020304" pitchFamily="18" charset="0"/>
              </a:rPr>
              <a:t>Formulation</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problem</a:t>
            </a:r>
            <a:endParaRPr lang="ru-R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3343" y="1262432"/>
                <a:ext cx="9144000" cy="3953814"/>
              </a:xfrm>
            </p:spPr>
            <p:txBody>
              <a:bodyPr>
                <a:noAutofit/>
              </a:bodyPr>
              <a:lstStyle/>
              <a:p>
                <a:pPr marL="0" indent="0">
                  <a:lnSpc>
                    <a:spcPct val="100000"/>
                  </a:lnSpc>
                  <a:buNone/>
                </a:pPr>
                <a:r>
                  <a:rPr lang="en-US" sz="2200" dirty="0" smtClean="0">
                    <a:latin typeface="Times New Roman" panose="02020603050405020304" pitchFamily="18" charset="0"/>
                    <a:cs typeface="Times New Roman" panose="02020603050405020304" pitchFamily="18" charset="0"/>
                  </a:rPr>
                  <a:t>The work considers a typical globular cluster, presumably consisting of </a:t>
                </a:r>
                <a:r>
                  <a:rPr lang="en-US" sz="2200" dirty="0" err="1" smtClean="0">
                    <a:latin typeface="Times New Roman" panose="02020603050405020304" pitchFamily="18" charset="0"/>
                    <a:cs typeface="Times New Roman" panose="02020603050405020304" pitchFamily="18" charset="0"/>
                  </a:rPr>
                  <a:t>antistars</a:t>
                </a:r>
                <a:r>
                  <a:rPr lang="en-US" sz="2200" dirty="0" smtClean="0">
                    <a:latin typeface="Times New Roman" panose="02020603050405020304" pitchFamily="18" charset="0"/>
                    <a:cs typeface="Times New Roman" panose="02020603050405020304" pitchFamily="18" charset="0"/>
                  </a:rPr>
                  <a:t> - the M4 cluster (age about 12 billion years, distance from the Sun 1.72 </a:t>
                </a:r>
                <a:r>
                  <a:rPr lang="en-US" sz="2200" dirty="0" err="1">
                    <a:latin typeface="Times New Roman" panose="02020603050405020304" pitchFamily="18" charset="0"/>
                    <a:cs typeface="Times New Roman" panose="02020603050405020304" pitchFamily="18" charset="0"/>
                  </a:rPr>
                  <a:t>kpc</a:t>
                </a:r>
                <a:r>
                  <a:rPr lang="en-US" sz="2200" dirty="0">
                    <a:latin typeface="Times New Roman" panose="02020603050405020304" pitchFamily="18" charset="0"/>
                    <a:cs typeface="Times New Roman" panose="02020603050405020304" pitchFamily="18" charset="0"/>
                  </a:rPr>
                  <a:t>, number of stars ~ 8 ∙ </a:t>
                </a:r>
                <a14:m>
                  <m:oMath xmlns:m="http://schemas.openxmlformats.org/officeDocument/2006/math">
                    <m:sSup>
                      <m:sSupPr>
                        <m:ctrlPr>
                          <a:rPr lang="en-US" sz="2200" i="1" smtClean="0">
                            <a:latin typeface="Cambria Math"/>
                            <a:cs typeface="Times New Roman" panose="02020603050405020304" pitchFamily="18" charset="0"/>
                          </a:rPr>
                        </m:ctrlPr>
                      </m:sSupPr>
                      <m:e>
                        <m:r>
                          <a:rPr lang="ru-RU" sz="2200" b="0" i="1" smtClean="0">
                            <a:latin typeface="Cambria Math" panose="02040503050406030204" pitchFamily="18" charset="0"/>
                            <a:cs typeface="Times New Roman" panose="02020603050405020304" pitchFamily="18" charset="0"/>
                          </a:rPr>
                          <m:t>10</m:t>
                        </m:r>
                      </m:e>
                      <m:sup>
                        <m:r>
                          <a:rPr lang="ru-RU" sz="2200" b="0" i="1" smtClean="0">
                            <a:latin typeface="Cambria Math" panose="02040503050406030204" pitchFamily="18" charset="0"/>
                            <a:cs typeface="Times New Roman" panose="02020603050405020304" pitchFamily="18" charset="0"/>
                          </a:rPr>
                          <m:t>4</m:t>
                        </m:r>
                      </m:sup>
                    </m:sSup>
                  </m:oMath>
                </a14:m>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[1]). </a:t>
                </a:r>
                <a:r>
                  <a:rPr lang="en-US" sz="2200" dirty="0" smtClean="0">
                    <a:latin typeface="Times New Roman" panose="02020603050405020304" pitchFamily="18" charset="0"/>
                    <a:cs typeface="Times New Roman" panose="02020603050405020304" pitchFamily="18" charset="0"/>
                  </a:rPr>
                  <a:t>Suppose </a:t>
                </a:r>
                <a:r>
                  <a:rPr lang="en-US" sz="2200" dirty="0">
                    <a:latin typeface="Times New Roman" panose="02020603050405020304" pitchFamily="18" charset="0"/>
                    <a:cs typeface="Times New Roman" panose="02020603050405020304" pitchFamily="18" charset="0"/>
                  </a:rPr>
                  <a:t>that M4 is the source of antihelium-4 in galactic cosmic rays</a:t>
                </a:r>
                <a:r>
                  <a:rPr lang="en-US"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                          Three </a:t>
                </a:r>
                <a:r>
                  <a:rPr lang="en-US" sz="2200" dirty="0">
                    <a:latin typeface="Times New Roman" panose="02020603050405020304" pitchFamily="18" charset="0"/>
                    <a:cs typeface="Times New Roman" panose="02020603050405020304" pitchFamily="18" charset="0"/>
                  </a:rPr>
                  <a:t>possible injection mechanisms</a:t>
                </a: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1</a:t>
                </a:r>
                <a:r>
                  <a:rPr lang="ru-RU"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stationary flow of matter from the surface of </a:t>
                </a:r>
                <a:r>
                  <a:rPr lang="en-US" sz="2200" dirty="0" err="1" smtClean="0">
                    <a:latin typeface="Times New Roman" panose="02020603050405020304" pitchFamily="18" charset="0"/>
                    <a:cs typeface="Times New Roman" panose="02020603050405020304" pitchFamily="18" charset="0"/>
                  </a:rPr>
                  <a:t>antistars</a:t>
                </a:r>
                <a:r>
                  <a:rPr lang="ru-RU"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М</a:t>
                </a:r>
                <a:r>
                  <a:rPr lang="en-US" sz="2200" dirty="0" smtClean="0">
                    <a:latin typeface="Times New Roman" panose="02020603050405020304" pitchFamily="18" charset="0"/>
                    <a:cs typeface="Times New Roman" panose="02020603050405020304" pitchFamily="18" charset="0"/>
                  </a:rPr>
                  <a:t>eV</a:t>
                </a: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Flare </a:t>
                </a:r>
                <a:r>
                  <a:rPr lang="en-US" sz="2200" dirty="0" err="1" smtClean="0">
                    <a:latin typeface="Times New Roman" panose="02020603050405020304" pitchFamily="18" charset="0"/>
                    <a:cs typeface="Times New Roman" panose="02020603050405020304" pitchFamily="18" charset="0"/>
                  </a:rPr>
                  <a:t>antistars</a:t>
                </a:r>
                <a:r>
                  <a:rPr lang="ru-RU"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a:t>
                </a:r>
                <a:r>
                  <a:rPr lang="en-US" sz="2200" dirty="0" err="1" smtClean="0">
                    <a:latin typeface="Times New Roman" panose="02020603050405020304" pitchFamily="18" charset="0"/>
                    <a:cs typeface="Times New Roman" panose="02020603050405020304" pitchFamily="18" charset="0"/>
                  </a:rPr>
                  <a:t>GeV</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3</a:t>
                </a:r>
                <a:r>
                  <a:rPr lang="ru-RU"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AntiSupernova</a:t>
                </a:r>
                <a:r>
                  <a:rPr lang="en-US" sz="2200" dirty="0" smtClean="0">
                    <a:latin typeface="Times New Roman" panose="02020603050405020304" pitchFamily="18" charset="0"/>
                    <a:cs typeface="Times New Roman" panose="02020603050405020304" pitchFamily="18" charset="0"/>
                  </a:rPr>
                  <a:t> Explosions</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200" i="1" smtClean="0">
                            <a:latin typeface="Cambria Math"/>
                            <a:cs typeface="Times New Roman" panose="02020603050405020304" pitchFamily="18" charset="0"/>
                          </a:rPr>
                        </m:ctrlPr>
                      </m:sSupPr>
                      <m:e>
                        <m:r>
                          <a:rPr lang="ru-RU" sz="2200" b="0" i="1" smtClean="0">
                            <a:latin typeface="Cambria Math" panose="02040503050406030204" pitchFamily="18" charset="0"/>
                            <a:cs typeface="Times New Roman" panose="02020603050405020304" pitchFamily="18" charset="0"/>
                          </a:rPr>
                          <m:t>10</m:t>
                        </m:r>
                      </m:e>
                      <m:sup>
                        <m:r>
                          <a:rPr lang="ru-RU" sz="2200" b="0" i="1" smtClean="0">
                            <a:latin typeface="Cambria Math" panose="02040503050406030204" pitchFamily="18" charset="0"/>
                            <a:cs typeface="Times New Roman" panose="02020603050405020304" pitchFamily="18" charset="0"/>
                          </a:rPr>
                          <m:t>15</m:t>
                        </m:r>
                      </m:sup>
                    </m:sSup>
                    <m:r>
                      <m:rPr>
                        <m:sty m:val="p"/>
                      </m:rPr>
                      <a:rPr lang="en-US" sz="2200" b="0" i="0" smtClean="0">
                        <a:latin typeface="Cambria Math" panose="02040503050406030204" pitchFamily="18" charset="0"/>
                        <a:cs typeface="Times New Roman" panose="02020603050405020304" pitchFamily="18" charset="0"/>
                      </a:rPr>
                      <m:t>eV</m:t>
                    </m:r>
                    <m:r>
                      <a:rPr lang="ru-RU" sz="2200" b="0" i="0" smtClean="0">
                        <a:latin typeface="Cambria Math" panose="02040503050406030204" pitchFamily="18" charset="0"/>
                        <a:cs typeface="Times New Roman" panose="02020603050405020304" pitchFamily="18" charset="0"/>
                      </a:rPr>
                      <m:t>)</m:t>
                    </m:r>
                  </m:oMath>
                </a14:m>
                <a:endParaRPr lang="ru-RU" sz="2200" dirty="0" smtClean="0">
                  <a:latin typeface="Times New Roman" panose="02020603050405020304" pitchFamily="18" charset="0"/>
                  <a:cs typeface="Times New Roman" panose="02020603050405020304" pitchFamily="18" charset="0"/>
                </a:endParaRPr>
              </a:p>
              <a:p>
                <a:pPr marL="0" indent="0">
                  <a:buNone/>
                </a:pPr>
                <a:endParaRPr lang="ru-RU" sz="1200" dirty="0" smtClean="0">
                  <a:latin typeface="Times New Roman" panose="02020603050405020304" pitchFamily="18" charset="0"/>
                  <a:cs typeface="Times New Roman" panose="02020603050405020304" pitchFamily="18" charset="0"/>
                </a:endParaRPr>
              </a:p>
              <a:p>
                <a:pPr marL="0" indent="0">
                  <a:buNone/>
                </a:pPr>
                <a:endParaRPr lang="ru-RU" sz="1200" dirty="0" smtClean="0">
                  <a:latin typeface="Times New Roman" panose="02020603050405020304" pitchFamily="18" charset="0"/>
                  <a:cs typeface="Times New Roman" panose="02020603050405020304" pitchFamily="18" charset="0"/>
                </a:endParaRPr>
              </a:p>
              <a:p>
                <a:pPr marL="0" indent="0">
                  <a:buNone/>
                </a:pPr>
                <a:endParaRPr lang="ru-RU" sz="1200" dirty="0">
                  <a:latin typeface="Times New Roman" panose="02020603050405020304" pitchFamily="18" charset="0"/>
                  <a:cs typeface="Times New Roman" panose="02020603050405020304" pitchFamily="18" charset="0"/>
                </a:endParaRPr>
              </a:p>
              <a:p>
                <a:pPr marL="0" indent="0">
                  <a:buNone/>
                </a:pPr>
                <a:endParaRPr lang="ru-RU" sz="1200" dirty="0" smtClean="0">
                  <a:latin typeface="Times New Roman" panose="02020603050405020304" pitchFamily="18" charset="0"/>
                  <a:cs typeface="Times New Roman" panose="02020603050405020304" pitchFamily="18" charset="0"/>
                </a:endParaRPr>
              </a:p>
              <a:p>
                <a:pPr marL="0" indent="0">
                  <a:buNone/>
                </a:pPr>
                <a:endParaRPr lang="ru-RU" sz="1200" dirty="0">
                  <a:latin typeface="Times New Roman" panose="02020603050405020304" pitchFamily="18" charset="0"/>
                  <a:cs typeface="Times New Roman" panose="02020603050405020304" pitchFamily="18" charset="0"/>
                </a:endParaRPr>
              </a:p>
              <a:p>
                <a:pPr marL="0" indent="0">
                  <a:buNone/>
                </a:pPr>
                <a:endParaRPr lang="ru-RU" sz="1200" dirty="0" smtClean="0">
                  <a:latin typeface="Times New Roman" panose="02020603050405020304" pitchFamily="18" charset="0"/>
                  <a:cs typeface="Times New Roman" panose="02020603050405020304" pitchFamily="18" charset="0"/>
                </a:endParaRPr>
              </a:p>
              <a:p>
                <a:pPr marL="0" indent="0">
                  <a:buNone/>
                </a:pPr>
                <a:endParaRPr lang="ru-RU" sz="1200" dirty="0">
                  <a:latin typeface="Times New Roman" panose="02020603050405020304" pitchFamily="18" charset="0"/>
                  <a:cs typeface="Times New Roman" panose="02020603050405020304" pitchFamily="18" charset="0"/>
                </a:endParaRPr>
              </a:p>
              <a:p>
                <a:pPr marL="0" indent="0">
                  <a:buNone/>
                </a:pPr>
                <a:r>
                  <a:rPr lang="en-US"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Douglas C. </a:t>
                </a:r>
                <a:r>
                  <a:rPr lang="en-US" sz="1200" dirty="0" err="1" smtClean="0">
                    <a:latin typeface="Times New Roman" panose="02020603050405020304" pitchFamily="18" charset="0"/>
                    <a:cs typeface="Times New Roman" panose="02020603050405020304" pitchFamily="18" charset="0"/>
                  </a:rPr>
                  <a:t>Heggie</a:t>
                </a:r>
                <a:r>
                  <a:rPr lang="en-US" sz="1200" dirty="0" smtClean="0">
                    <a:latin typeface="Times New Roman" panose="02020603050405020304" pitchFamily="18" charset="0"/>
                    <a:cs typeface="Times New Roman" panose="02020603050405020304" pitchFamily="18" charset="0"/>
                  </a:rPr>
                  <a:t>, Monte </a:t>
                </a:r>
                <a:r>
                  <a:rPr lang="en-US" sz="1200" dirty="0">
                    <a:latin typeface="Times New Roman" panose="02020603050405020304" pitchFamily="18" charset="0"/>
                    <a:cs typeface="Times New Roman" panose="02020603050405020304" pitchFamily="18" charset="0"/>
                  </a:rPr>
                  <a:t>Carlo simulations of star clusters – V. </a:t>
                </a:r>
                <a:r>
                  <a:rPr lang="en-US" sz="1200" dirty="0" smtClean="0">
                    <a:latin typeface="Times New Roman" panose="02020603050405020304" pitchFamily="18" charset="0"/>
                    <a:cs typeface="Times New Roman" panose="02020603050405020304" pitchFamily="18" charset="0"/>
                  </a:rPr>
                  <a:t>The globular </a:t>
                </a:r>
                <a:r>
                  <a:rPr lang="en-US" sz="1200" dirty="0">
                    <a:latin typeface="Times New Roman" panose="02020603050405020304" pitchFamily="18" charset="0"/>
                    <a:cs typeface="Times New Roman" panose="02020603050405020304" pitchFamily="18" charset="0"/>
                  </a:rPr>
                  <a:t>cluster </a:t>
                </a:r>
                <a:r>
                  <a:rPr lang="en-US" sz="1200" dirty="0" smtClean="0">
                    <a:latin typeface="Times New Roman" panose="02020603050405020304" pitchFamily="18" charset="0"/>
                    <a:cs typeface="Times New Roman" panose="02020603050405020304" pitchFamily="18" charset="0"/>
                  </a:rPr>
                  <a:t>M4  (2008).</a:t>
                </a:r>
                <a:endParaRPr lang="ru-RU" sz="12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3343" y="1262432"/>
                <a:ext cx="9144000" cy="3953814"/>
              </a:xfrm>
              <a:blipFill rotWithShape="0">
                <a:blip r:embed="rId2"/>
                <a:stretch>
                  <a:fillRect l="-867" t="-1079" b="-30354"/>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a:xfrm>
            <a:off x="6702648" y="5683407"/>
            <a:ext cx="2057400" cy="365125"/>
          </a:xfrm>
        </p:spPr>
        <p:txBody>
          <a:bodyPr/>
          <a:lstStyle/>
          <a:p>
            <a:fld id="{52C6B133-7781-4EBA-99D2-43F3F3959CCD}" type="slidenum">
              <a:rPr lang="ru-RU" sz="3600" b="1">
                <a:solidFill>
                  <a:schemeClr val="tx1">
                    <a:alpha val="25000"/>
                  </a:schemeClr>
                </a:solidFill>
              </a:rPr>
              <a:t>6</a:t>
            </a:fld>
            <a:endParaRPr lang="ru-RU" sz="3600" b="1" dirty="0">
              <a:solidFill>
                <a:schemeClr val="tx1">
                  <a:alpha val="25000"/>
                </a:schemeClr>
              </a:solidFill>
            </a:endParaRPr>
          </a:p>
        </p:txBody>
      </p:sp>
    </p:spTree>
    <p:extLst>
      <p:ext uri="{BB962C8B-B14F-4D97-AF65-F5344CB8AC3E}">
        <p14:creationId xmlns:p14="http://schemas.microsoft.com/office/powerpoint/2010/main" val="174120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896" y="2914914"/>
            <a:ext cx="5485394" cy="3456115"/>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13179"/>
          <a:stretch/>
        </p:blipFill>
        <p:spPr>
          <a:xfrm>
            <a:off x="167424" y="2654793"/>
            <a:ext cx="2148529" cy="359664"/>
          </a:xfrm>
          <a:prstGeom prst="rect">
            <a:avLst/>
          </a:prstGeom>
        </p:spPr>
      </p:pic>
      <p:sp>
        <p:nvSpPr>
          <p:cNvPr id="2" name="Заголовок 1"/>
          <p:cNvSpPr>
            <a:spLocks noGrp="1"/>
          </p:cNvSpPr>
          <p:nvPr>
            <p:ph type="title"/>
          </p:nvPr>
        </p:nvSpPr>
        <p:spPr>
          <a:xfrm>
            <a:off x="371073" y="-12879"/>
            <a:ext cx="7886700" cy="621743"/>
          </a:xfrm>
        </p:spPr>
        <p:txBody>
          <a:bodyPr>
            <a:normAutofit/>
          </a:bodyPr>
          <a:lstStyle/>
          <a:p>
            <a:pPr algn="ctr"/>
            <a:r>
              <a:rPr lang="en-US" sz="2800" dirty="0">
                <a:latin typeface="Times New Roman" panose="02020603050405020304" pitchFamily="18" charset="0"/>
                <a:cs typeface="Times New Roman" panose="02020603050405020304" pitchFamily="18" charset="0"/>
              </a:rPr>
              <a:t>Secondary antimatter</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507262"/>
            <a:ext cx="8257773" cy="4351338"/>
          </a:xfrm>
        </p:spPr>
        <p:txBody>
          <a:bodyPr>
            <a:normAutofit/>
          </a:bodyPr>
          <a:lstStyle/>
          <a:p>
            <a:pPr marL="0" indent="0">
              <a:lnSpc>
                <a:spcPct val="100000"/>
              </a:lnSpc>
              <a:buNone/>
            </a:pPr>
            <a:r>
              <a:rPr lang="ru-RU"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Secondary antimatter in the galaxy is formed as a result of the collision of the high-energy nuclear component of cosmic rays with interstellar gas. Studying the processes of birth of </a:t>
            </a:r>
            <a:r>
              <a:rPr lang="en-US" sz="2200" dirty="0" err="1">
                <a:latin typeface="Times New Roman" panose="02020603050405020304" pitchFamily="18" charset="0"/>
                <a:cs typeface="Times New Roman" panose="02020603050405020304" pitchFamily="18" charset="0"/>
              </a:rPr>
              <a:t>antinuclei</a:t>
            </a:r>
            <a:r>
              <a:rPr lang="en-US" sz="2200" dirty="0">
                <a:latin typeface="Times New Roman" panose="02020603050405020304" pitchFamily="18" charset="0"/>
                <a:cs typeface="Times New Roman" panose="02020603050405020304" pitchFamily="18" charset="0"/>
              </a:rPr>
              <a:t> on accelerators made it possible to determine the cross section of these processes. </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      Figure </a:t>
            </a:r>
            <a:r>
              <a:rPr lang="en-US" sz="2200" dirty="0">
                <a:latin typeface="Times New Roman" panose="02020603050405020304" pitchFamily="18" charset="0"/>
                <a:cs typeface="Times New Roman" panose="02020603050405020304" pitchFamily="18" charset="0"/>
              </a:rPr>
              <a:t>[2] shows the calculated spectrum for secondary antiparticles</a:t>
            </a:r>
            <a:endParaRPr lang="ru-RU" sz="2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767027" y="5932457"/>
            <a:ext cx="2057400" cy="365125"/>
          </a:xfrm>
        </p:spPr>
        <p:txBody>
          <a:bodyPr/>
          <a:lstStyle/>
          <a:p>
            <a:fld id="{52C6B133-7781-4EBA-99D2-43F3F3959CCD}" type="slidenum">
              <a:rPr lang="ru-RU" sz="3600" b="1" smtClean="0"/>
              <a:t>7</a:t>
            </a:fld>
            <a:endParaRPr lang="ru-RU" sz="3600" b="1" dirty="0"/>
          </a:p>
        </p:txBody>
      </p:sp>
      <p:sp>
        <p:nvSpPr>
          <p:cNvPr id="8" name="TextBox 7"/>
          <p:cNvSpPr txBox="1"/>
          <p:nvPr/>
        </p:nvSpPr>
        <p:spPr>
          <a:xfrm>
            <a:off x="0" y="6444477"/>
            <a:ext cx="784129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a:t>
            </a:r>
            <a:r>
              <a:rPr lang="nl-NL" sz="1200" dirty="0">
                <a:latin typeface="Times New Roman" panose="02020603050405020304" pitchFamily="18" charset="0"/>
                <a:cs typeface="Times New Roman" panose="02020603050405020304" pitchFamily="18" charset="0"/>
              </a:rPr>
              <a:t>Ilias Cholis</a:t>
            </a:r>
            <a:r>
              <a:rPr lang="nl-NL" sz="1200" dirty="0" smtClean="0">
                <a:latin typeface="Times New Roman" panose="02020603050405020304" pitchFamily="18" charset="0"/>
                <a:cs typeface="Times New Roman" panose="02020603050405020304" pitchFamily="18" charset="0"/>
              </a:rPr>
              <a:t>, Tim Linden,</a:t>
            </a:r>
            <a:r>
              <a:rPr lang="ru-RU" sz="1200" dirty="0" smtClean="0">
                <a:latin typeface="Times New Roman" panose="02020603050405020304" pitchFamily="18" charset="0"/>
                <a:cs typeface="Times New Roman" panose="02020603050405020304" pitchFamily="18" charset="0"/>
              </a:rPr>
              <a:t> </a:t>
            </a:r>
            <a:r>
              <a:rPr lang="nl-NL" sz="1200" dirty="0" smtClean="0">
                <a:latin typeface="Times New Roman" panose="02020603050405020304" pitchFamily="18" charset="0"/>
                <a:cs typeface="Times New Roman" panose="02020603050405020304" pitchFamily="18" charset="0"/>
              </a:rPr>
              <a:t>Dan Hooper</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Anti-Deuterons </a:t>
            </a:r>
            <a:r>
              <a:rPr lang="en-US" sz="1200" dirty="0">
                <a:latin typeface="Times New Roman" panose="02020603050405020304" pitchFamily="18" charset="0"/>
                <a:cs typeface="Times New Roman" panose="02020603050405020304" pitchFamily="18" charset="0"/>
              </a:rPr>
              <a:t>and Anti-Helium Nuclei from Annihilating Dark Matter </a:t>
            </a:r>
            <a:r>
              <a:rPr lang="en-US" sz="1200" dirty="0" smtClean="0">
                <a:latin typeface="Times New Roman" panose="02020603050405020304" pitchFamily="18" charset="0"/>
                <a:cs typeface="Times New Roman" panose="02020603050405020304" pitchFamily="18" charset="0"/>
              </a:rPr>
              <a:t>(20</a:t>
            </a:r>
            <a:r>
              <a:rPr lang="ru-RU" sz="1200" dirty="0" smtClean="0">
                <a:latin typeface="Times New Roman" panose="02020603050405020304" pitchFamily="18" charset="0"/>
                <a:cs typeface="Times New Roman" panose="02020603050405020304" pitchFamily="18" charset="0"/>
              </a:rPr>
              <a:t>20</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577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892199"/>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Calculation </a:t>
            </a:r>
            <a:r>
              <a:rPr lang="en-US" sz="2800" dirty="0">
                <a:latin typeface="Times New Roman" panose="02020603050405020304" pitchFamily="18" charset="0"/>
                <a:cs typeface="Times New Roman" panose="02020603050405020304" pitchFamily="18" charset="0"/>
              </a:rPr>
              <a:t>of the injection of </a:t>
            </a:r>
            <a:r>
              <a:rPr lang="en-US" sz="2800" dirty="0" err="1">
                <a:latin typeface="Times New Roman" panose="02020603050405020304" pitchFamily="18" charset="0"/>
                <a:cs typeface="Times New Roman" panose="02020603050405020304" pitchFamily="18" charset="0"/>
              </a:rPr>
              <a:t>antistellar</a:t>
            </a:r>
            <a:r>
              <a:rPr lang="en-US" sz="2800" dirty="0">
                <a:latin typeface="Times New Roman" panose="02020603050405020304" pitchFamily="18" charset="0"/>
                <a:cs typeface="Times New Roman" panose="02020603050405020304" pitchFamily="18" charset="0"/>
              </a:rPr>
              <a:t> wind</a:t>
            </a:r>
            <a:endParaRPr lang="ru-R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31820" y="765041"/>
                <a:ext cx="8038832" cy="4895851"/>
              </a:xfrm>
            </p:spPr>
            <p:txBody>
              <a:bodyPr>
                <a:noAutofit/>
              </a:bodyPr>
              <a:lstStyle/>
              <a:p>
                <a:pPr marL="0" indent="0">
                  <a:lnSpc>
                    <a:spcPct val="100000"/>
                  </a:lnSpc>
                  <a:buNone/>
                </a:pPr>
                <a:r>
                  <a:rPr lang="en-US" sz="2200" dirty="0" smtClean="0">
                    <a:latin typeface="Times New Roman" panose="02020603050405020304" pitchFamily="18" charset="0"/>
                    <a:cs typeface="Times New Roman" panose="02020603050405020304" pitchFamily="18" charset="0"/>
                  </a:rPr>
                  <a:t>Globular </a:t>
                </a:r>
                <a:r>
                  <a:rPr lang="en-US" sz="2200" dirty="0">
                    <a:latin typeface="Times New Roman" panose="02020603050405020304" pitchFamily="18" charset="0"/>
                    <a:cs typeface="Times New Roman" panose="02020603050405020304" pitchFamily="18" charset="0"/>
                  </a:rPr>
                  <a:t>clusters are massive objects in the galaxy. For further work, it is necessary to understand whether antimatter leaves the limits of the cluster</a:t>
                </a:r>
                <a:r>
                  <a:rPr lang="en-US" sz="2200" dirty="0" smtClean="0">
                    <a:latin typeface="Times New Roman" panose="02020603050405020304" pitchFamily="18" charset="0"/>
                    <a:cs typeface="Times New Roman" panose="02020603050405020304" pitchFamily="18" charset="0"/>
                  </a:rPr>
                  <a:t>. We calculate the second cosmic</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velocity:</a:t>
                </a:r>
                <a:endParaRPr lang="ru-RU" sz="2200" dirty="0" smtClean="0">
                  <a:latin typeface="Times New Roman" panose="02020603050405020304" pitchFamily="18" charset="0"/>
                  <a:cs typeface="Times New Roman" panose="02020603050405020304" pitchFamily="18" charset="0"/>
                </a:endParaRPr>
              </a:p>
              <a:p>
                <a:pPr marL="0" indent="0" algn="ctr">
                  <a:lnSpc>
                    <a:spcPct val="100000"/>
                  </a:lnSpc>
                  <a:buNone/>
                </a:pPr>
                <a14:m>
                  <m:oMath xmlns:m="http://schemas.openxmlformats.org/officeDocument/2006/math">
                    <m:sSub>
                      <m:sSubPr>
                        <m:ctrlPr>
                          <a:rPr lang="ru-RU" sz="2200" i="1" smtClean="0">
                            <a:latin typeface="Cambria Math"/>
                          </a:rPr>
                        </m:ctrlPr>
                      </m:sSubPr>
                      <m:e>
                        <m:r>
                          <a:rPr lang="ru-RU" sz="2200" i="1" smtClean="0">
                            <a:latin typeface="Cambria Math" panose="02040503050406030204" pitchFamily="18" charset="0"/>
                            <a:ea typeface="Cambria Math" panose="02040503050406030204" pitchFamily="18" charset="0"/>
                          </a:rPr>
                          <m:t>𝜗</m:t>
                        </m:r>
                      </m:e>
                      <m:sub>
                        <m:r>
                          <a:rPr lang="en-US" sz="2200" b="0" i="1" smtClean="0">
                            <a:latin typeface="Cambria Math" panose="02040503050406030204" pitchFamily="18" charset="0"/>
                          </a:rPr>
                          <m:t>2</m:t>
                        </m:r>
                      </m:sub>
                    </m:sSub>
                  </m:oMath>
                </a14:m>
                <a:r>
                  <a:rPr lang="ru-RU" sz="2200" dirty="0"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ru-RU" sz="2200" i="1" smtClean="0">
                            <a:latin typeface="Cambria Math"/>
                          </a:rPr>
                        </m:ctrlPr>
                      </m:radPr>
                      <m:deg/>
                      <m:e>
                        <m:f>
                          <m:fPr>
                            <m:ctrlPr>
                              <a:rPr lang="ru-RU" sz="2200" i="1" smtClean="0">
                                <a:latin typeface="Cambria Math"/>
                              </a:rPr>
                            </m:ctrlPr>
                          </m:fPr>
                          <m:num>
                            <m:r>
                              <a:rPr lang="en-US" sz="2200" b="0" i="1" smtClean="0">
                                <a:latin typeface="Cambria Math" panose="02040503050406030204" pitchFamily="18" charset="0"/>
                              </a:rPr>
                              <m:t>2</m:t>
                            </m:r>
                            <m:r>
                              <a:rPr lang="en-US" sz="2200" b="0" i="1" smtClean="0">
                                <a:latin typeface="Cambria Math" panose="02040503050406030204" pitchFamily="18" charset="0"/>
                              </a:rPr>
                              <m:t>𝐺𝑀</m:t>
                            </m:r>
                          </m:num>
                          <m:den>
                            <m:r>
                              <a:rPr lang="en-US" sz="2200" b="0" i="1" smtClean="0">
                                <a:latin typeface="Cambria Math" panose="02040503050406030204" pitchFamily="18" charset="0"/>
                              </a:rPr>
                              <m:t>𝑅</m:t>
                            </m:r>
                          </m:den>
                        </m:f>
                      </m:e>
                    </m:rad>
                  </m:oMath>
                </a14:m>
                <a:r>
                  <a:rPr lang="ru-RU" sz="2200" dirty="0" smtClean="0">
                    <a:latin typeface="Times New Roman" panose="02020603050405020304" pitchFamily="18" charset="0"/>
                    <a:cs typeface="Times New Roman" panose="02020603050405020304" pitchFamily="18" charset="0"/>
                  </a:rPr>
                  <a:t>=15 к</a:t>
                </a:r>
                <a:r>
                  <a:rPr lang="en-US" sz="2200" dirty="0" smtClean="0">
                    <a:latin typeface="Times New Roman" panose="02020603050405020304" pitchFamily="18" charset="0"/>
                    <a:cs typeface="Times New Roman" panose="02020603050405020304" pitchFamily="18" charset="0"/>
                  </a:rPr>
                  <a:t>m</a:t>
                </a:r>
                <a:r>
                  <a:rPr lang="ru-RU"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s</a:t>
                </a:r>
                <a:r>
                  <a:rPr lang="ru-RU" sz="2200" dirty="0" smtClean="0">
                    <a:latin typeface="Times New Roman" panose="02020603050405020304" pitchFamily="18" charset="0"/>
                    <a:cs typeface="Times New Roman" panose="02020603050405020304" pitchFamily="18" charset="0"/>
                  </a:rPr>
                  <a:t> </a:t>
                </a:r>
              </a:p>
              <a:p>
                <a:pPr marL="0" indent="0" algn="ctr">
                  <a:lnSpc>
                    <a:spcPct val="100000"/>
                  </a:lnSpc>
                  <a:buNone/>
                </a:pPr>
                <a:r>
                  <a:rPr lang="en-US" sz="2200" dirty="0" smtClean="0">
                    <a:latin typeface="Times New Roman" panose="02020603050405020304" pitchFamily="18" charset="0"/>
                    <a:cs typeface="Times New Roman" panose="02020603050405020304" pitchFamily="18" charset="0"/>
                  </a:rPr>
                  <a:t>Where </a:t>
                </a:r>
                <a:r>
                  <a:rPr lang="en-US" sz="2200" dirty="0">
                    <a:latin typeface="Times New Roman" panose="02020603050405020304" pitchFamily="18" charset="0"/>
                    <a:cs typeface="Times New Roman" panose="02020603050405020304" pitchFamily="18" charset="0"/>
                  </a:rPr>
                  <a:t>M and R are the mass and radius of the cluster, respectively</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stellar wind velocity is calculated according to the article [4</a:t>
                </a:r>
                <a:r>
                  <a:rPr lang="en-US" sz="2200" dirty="0" smtClean="0">
                    <a:latin typeface="Times New Roman" panose="02020603050405020304" pitchFamily="18" charset="0"/>
                    <a:cs typeface="Times New Roman" panose="02020603050405020304" pitchFamily="18" charset="0"/>
                  </a:rPr>
                  <a:t>]:</a:t>
                </a:r>
                <a:endParaRPr lang="en-US" sz="2200" i="1" dirty="0" smtClean="0">
                  <a:latin typeface="Cambria Math" panose="02040503050406030204" pitchFamily="18" charset="0"/>
                </a:endParaRPr>
              </a:p>
              <a:p>
                <a:pPr marL="0" indent="0" algn="ctr">
                  <a:lnSpc>
                    <a:spcPct val="100000"/>
                  </a:lnSpc>
                  <a:buNone/>
                </a:pPr>
                <a14:m>
                  <m:oMath xmlns:m="http://schemas.openxmlformats.org/officeDocument/2006/math">
                    <m:sSub>
                      <m:sSubPr>
                        <m:ctrlPr>
                          <a:rPr lang="ru-RU" sz="2200" i="1" smtClean="0">
                            <a:latin typeface="Cambria Math"/>
                          </a:rPr>
                        </m:ctrlPr>
                      </m:sSubPr>
                      <m:e>
                        <m:r>
                          <a:rPr lang="ru-RU" sz="2200" i="1" smtClean="0">
                            <a:latin typeface="Cambria Math" panose="02040503050406030204" pitchFamily="18" charset="0"/>
                            <a:ea typeface="Cambria Math" panose="02040503050406030204" pitchFamily="18" charset="0"/>
                          </a:rPr>
                          <m:t>𝜗</m:t>
                        </m:r>
                      </m:e>
                      <m:sub>
                        <m:r>
                          <a:rPr lang="en-US" sz="2200" b="0" i="1" smtClean="0">
                            <a:latin typeface="Cambria Math" panose="02040503050406030204" pitchFamily="18" charset="0"/>
                          </a:rPr>
                          <m:t>𝑤𝑖𝑛𝑑</m:t>
                        </m:r>
                      </m:sub>
                    </m:sSub>
                  </m:oMath>
                </a14:m>
                <a:r>
                  <a:rPr lang="ru-RU" sz="2200" dirty="0" smtClean="0">
                    <a:latin typeface="Times New Roman" panose="02020603050405020304" pitchFamily="18" charset="0"/>
                    <a:cs typeface="Times New Roman" panose="02020603050405020304" pitchFamily="18" charset="0"/>
                  </a:rPr>
                  <a:t>≈700к</a:t>
                </a:r>
                <a:r>
                  <a:rPr lang="en-US" sz="2200" dirty="0" smtClean="0">
                    <a:latin typeface="Times New Roman" panose="02020603050405020304" pitchFamily="18" charset="0"/>
                    <a:cs typeface="Times New Roman" panose="02020603050405020304" pitchFamily="18" charset="0"/>
                  </a:rPr>
                  <a:t>m</a:t>
                </a:r>
                <a:r>
                  <a:rPr lang="ru-RU"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s</a:t>
                </a:r>
                <a:r>
                  <a:rPr lang="ru-RU" sz="2200" dirty="0" smtClean="0">
                    <a:latin typeface="Times New Roman" panose="02020603050405020304" pitchFamily="18" charset="0"/>
                    <a:cs typeface="Times New Roman" panose="02020603050405020304" pitchFamily="18" charset="0"/>
                  </a:rPr>
                  <a:t>      </a:t>
                </a:r>
              </a:p>
              <a:p>
                <a:pPr marL="0" indent="0">
                  <a:lnSpc>
                    <a:spcPct val="100000"/>
                  </a:lnSpc>
                  <a:buNone/>
                </a:pPr>
                <a:r>
                  <a:rPr lang="en-US" sz="2200" dirty="0">
                    <a:latin typeface="Times New Roman" panose="02020603050405020304" pitchFamily="18" charset="0"/>
                    <a:cs typeface="Times New Roman" panose="02020603050405020304" pitchFamily="18" charset="0"/>
                  </a:rPr>
                  <a:t>S</a:t>
                </a:r>
                <a:r>
                  <a:rPr lang="en-US" sz="2200" dirty="0" smtClean="0">
                    <a:latin typeface="Times New Roman" panose="02020603050405020304" pitchFamily="18" charset="0"/>
                    <a:cs typeface="Times New Roman" panose="02020603050405020304" pitchFamily="18" charset="0"/>
                  </a:rPr>
                  <a:t>tellar wind antimatter </a:t>
                </a:r>
                <a:r>
                  <a:rPr lang="en-US" sz="2200" dirty="0">
                    <a:latin typeface="Times New Roman" panose="02020603050405020304" pitchFamily="18" charset="0"/>
                    <a:cs typeface="Times New Roman" panose="02020603050405020304" pitchFamily="18" charset="0"/>
                  </a:rPr>
                  <a:t>actively </a:t>
                </a:r>
                <a:r>
                  <a:rPr lang="en-US" sz="2200" dirty="0" smtClean="0">
                    <a:latin typeface="Times New Roman" panose="02020603050405020304" pitchFamily="18" charset="0"/>
                    <a:cs typeface="Times New Roman" panose="02020603050405020304" pitchFamily="18" charset="0"/>
                  </a:rPr>
                  <a:t>leaves </a:t>
                </a:r>
                <a:r>
                  <a:rPr lang="en-US" sz="2200" dirty="0">
                    <a:latin typeface="Times New Roman" panose="02020603050405020304" pitchFamily="18" charset="0"/>
                    <a:cs typeface="Times New Roman" panose="02020603050405020304" pitchFamily="18" charset="0"/>
                  </a:rPr>
                  <a:t>the cluster starting from the lowest energies.</a:t>
                </a:r>
                <a:endParaRPr lang="ru-RU" sz="2200" dirty="0" smtClean="0">
                  <a:latin typeface="Times New Roman" panose="02020603050405020304" pitchFamily="18" charset="0"/>
                  <a:cs typeface="Times New Roman" panose="02020603050405020304" pitchFamily="18" charset="0"/>
                </a:endParaRPr>
              </a:p>
              <a:p>
                <a:pPr marL="0" indent="0">
                  <a:lnSpc>
                    <a:spcPct val="100000"/>
                  </a:lnSpc>
                  <a:buNone/>
                </a:pPr>
                <a:endParaRPr lang="ru-RU" sz="2200"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sz="2200"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4</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 P. </a:t>
                </a:r>
                <a:r>
                  <a:rPr lang="en-US" sz="1200" dirty="0" err="1">
                    <a:latin typeface="Times New Roman" panose="02020603050405020304" pitchFamily="18" charset="0"/>
                    <a:cs typeface="Times New Roman" panose="02020603050405020304" pitchFamily="18" charset="0"/>
                  </a:rPr>
                  <a:t>Johnstone</a:t>
                </a:r>
                <a:r>
                  <a:rPr lang="en-US" sz="1200" dirty="0">
                    <a:latin typeface="Times New Roman" panose="02020603050405020304" pitchFamily="18" charset="0"/>
                    <a:cs typeface="Times New Roman" panose="02020603050405020304" pitchFamily="18" charset="0"/>
                  </a:rPr>
                  <a:t>, M. </a:t>
                </a:r>
                <a:r>
                  <a:rPr lang="en-US" sz="1200" dirty="0" err="1" smtClean="0">
                    <a:latin typeface="Times New Roman" panose="02020603050405020304" pitchFamily="18" charset="0"/>
                    <a:cs typeface="Times New Roman" panose="02020603050405020304" pitchFamily="18" charset="0"/>
                  </a:rPr>
                  <a:t>Güdel</a:t>
                </a:r>
                <a:r>
                  <a:rPr lang="en-US" sz="1200" dirty="0" smtClean="0">
                    <a:latin typeface="Times New Roman" panose="02020603050405020304" pitchFamily="18" charset="0"/>
                    <a:cs typeface="Times New Roman" panose="02020603050405020304" pitchFamily="18" charset="0"/>
                  </a:rPr>
                  <a:t> Stellar </a:t>
                </a:r>
                <a:r>
                  <a:rPr lang="en-US" sz="1200" dirty="0">
                    <a:latin typeface="Times New Roman" panose="02020603050405020304" pitchFamily="18" charset="0"/>
                    <a:cs typeface="Times New Roman" panose="02020603050405020304" pitchFamily="18" charset="0"/>
                  </a:rPr>
                  <a:t>winds on the </a:t>
                </a:r>
                <a:r>
                  <a:rPr lang="en-US" sz="1200" dirty="0" smtClean="0">
                    <a:latin typeface="Times New Roman" panose="02020603050405020304" pitchFamily="18" charset="0"/>
                    <a:cs typeface="Times New Roman" panose="02020603050405020304" pitchFamily="18" charset="0"/>
                  </a:rPr>
                  <a:t>main-sequence (2015)</a:t>
                </a:r>
                <a:endParaRPr lang="ru-RU" sz="12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31820" y="765041"/>
                <a:ext cx="8038832" cy="4895851"/>
              </a:xfrm>
              <a:blipFill rotWithShape="0">
                <a:blip r:embed="rId2"/>
                <a:stretch>
                  <a:fillRect l="-986" t="-746" r="-227" b="-22264"/>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a:xfrm>
            <a:off x="6870074" y="5969985"/>
            <a:ext cx="2057400" cy="365125"/>
          </a:xfrm>
        </p:spPr>
        <p:txBody>
          <a:bodyPr/>
          <a:lstStyle/>
          <a:p>
            <a:fld id="{52C6B133-7781-4EBA-99D2-43F3F3959CCD}" type="slidenum">
              <a:rPr lang="ru-RU" sz="3600" b="1" smtClean="0"/>
              <a:t>8</a:t>
            </a:fld>
            <a:endParaRPr lang="ru-RU" sz="3600" b="1" dirty="0"/>
          </a:p>
        </p:txBody>
      </p:sp>
    </p:spTree>
    <p:extLst>
      <p:ext uri="{BB962C8B-B14F-4D97-AF65-F5344CB8AC3E}">
        <p14:creationId xmlns:p14="http://schemas.microsoft.com/office/powerpoint/2010/main" val="149971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343"/>
            <a:ext cx="4867376" cy="4474286"/>
          </a:xfrm>
          <a:prstGeom prst="rect">
            <a:avLst/>
          </a:prstGeom>
        </p:spPr>
      </p:pic>
      <p:sp>
        <p:nvSpPr>
          <p:cNvPr id="2" name="Заголовок 1"/>
          <p:cNvSpPr>
            <a:spLocks noGrp="1"/>
          </p:cNvSpPr>
          <p:nvPr>
            <p:ph type="title"/>
          </p:nvPr>
        </p:nvSpPr>
        <p:spPr>
          <a:xfrm>
            <a:off x="856596" y="-84455"/>
            <a:ext cx="8079581" cy="639562"/>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High energy </a:t>
            </a:r>
            <a:r>
              <a:rPr lang="en-US" sz="3100" dirty="0" smtClean="0">
                <a:latin typeface="Times New Roman" panose="02020603050405020304" pitchFamily="18" charset="0"/>
                <a:cs typeface="Times New Roman" panose="02020603050405020304" pitchFamily="18" charset="0"/>
              </a:rPr>
              <a:t>- supernova explosions(1</a:t>
            </a:r>
            <a:r>
              <a:rPr lang="ru-RU" sz="3100" dirty="0" smtClean="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a:xfrm>
            <a:off x="6818559" y="5770538"/>
            <a:ext cx="2057400" cy="365125"/>
          </a:xfrm>
        </p:spPr>
        <p:txBody>
          <a:bodyPr/>
          <a:lstStyle/>
          <a:p>
            <a:fld id="{52C6B133-7781-4EBA-99D2-43F3F3959CCD}" type="slidenum">
              <a:rPr lang="ru-RU" sz="3600" b="1">
                <a:solidFill>
                  <a:schemeClr val="tx1">
                    <a:alpha val="25000"/>
                  </a:schemeClr>
                </a:solidFill>
              </a:rPr>
              <a:t>9</a:t>
            </a:fld>
            <a:endParaRPr lang="ru-RU" sz="3600" b="1" dirty="0">
              <a:solidFill>
                <a:schemeClr val="tx1">
                  <a:alpha val="25000"/>
                </a:schemeClr>
              </a:solidFill>
            </a:endParaRPr>
          </a:p>
        </p:txBody>
      </p:sp>
      <p:sp>
        <p:nvSpPr>
          <p:cNvPr id="5" name="TextBox 4"/>
          <p:cNvSpPr txBox="1"/>
          <p:nvPr/>
        </p:nvSpPr>
        <p:spPr>
          <a:xfrm>
            <a:off x="856596" y="738623"/>
            <a:ext cx="3618963" cy="830997"/>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result of numerical simulation of the evolution of the stellar population of the globular cluster </a:t>
            </a:r>
            <a:r>
              <a:rPr lang="en-US" sz="1600" dirty="0" smtClean="0">
                <a:latin typeface="Times New Roman" panose="02020603050405020304" pitchFamily="18" charset="0"/>
                <a:cs typeface="Times New Roman" panose="02020603050405020304" pitchFamily="18" charset="0"/>
              </a:rPr>
              <a:t>M4 [</a:t>
            </a:r>
            <a:r>
              <a:rPr lang="ru-RU" sz="1600" dirty="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91906" y="1400343"/>
            <a:ext cx="4100381" cy="2123658"/>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Neutron </a:t>
            </a:r>
            <a:r>
              <a:rPr lang="en-US" sz="2200" dirty="0">
                <a:latin typeface="Times New Roman" panose="02020603050405020304" pitchFamily="18" charset="0"/>
                <a:cs typeface="Times New Roman" panose="02020603050405020304" pitchFamily="18" charset="0"/>
              </a:rPr>
              <a:t>stars are formed as a result of a supernova explosion. Their number makes it possible to obtain an estimate of the energy density of antiparticles in cosmic rays</a:t>
            </a:r>
            <a:r>
              <a:rPr lang="en-US"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2966" y="6409983"/>
            <a:ext cx="8292384"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Douglas C. </a:t>
            </a:r>
            <a:r>
              <a:rPr lang="en-US" sz="1200" dirty="0" err="1">
                <a:latin typeface="Times New Roman" panose="02020603050405020304" pitchFamily="18" charset="0"/>
                <a:cs typeface="Times New Roman" panose="02020603050405020304" pitchFamily="18" charset="0"/>
              </a:rPr>
              <a:t>Heggie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Mirek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Giersz</a:t>
            </a:r>
            <a:r>
              <a:rPr lang="en-US" sz="1200" dirty="0">
                <a:latin typeface="Times New Roman" panose="02020603050405020304" pitchFamily="18" charset="0"/>
                <a:cs typeface="Times New Roman" panose="02020603050405020304" pitchFamily="18" charset="0"/>
              </a:rPr>
              <a:t> Monte Carlo simulations of star clusters– V. The globular cluster </a:t>
            </a:r>
            <a:r>
              <a:rPr lang="en-US" sz="1200" dirty="0" smtClean="0">
                <a:latin typeface="Times New Roman" panose="02020603050405020304" pitchFamily="18" charset="0"/>
                <a:cs typeface="Times New Roman" panose="02020603050405020304" pitchFamily="18" charset="0"/>
              </a:rPr>
              <a:t>M4, (2008)</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660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10951</TotalTime>
  <Words>1247</Words>
  <Application>Microsoft Office PowerPoint</Application>
  <PresentationFormat>Affichage à l'écran (4:3)</PresentationFormat>
  <Paragraphs>138</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Тема Office</vt:lpstr>
      <vt:lpstr>Cluster of antistars as a source of antihelium in a stream of galactic cosmic rays</vt:lpstr>
      <vt:lpstr> Introduction</vt:lpstr>
      <vt:lpstr>Présentation PowerPoint</vt:lpstr>
      <vt:lpstr>Primary antimatter(2)</vt:lpstr>
      <vt:lpstr>Globular clusters</vt:lpstr>
      <vt:lpstr>Formulation of the problem</vt:lpstr>
      <vt:lpstr>Secondary antimatter</vt:lpstr>
      <vt:lpstr>Calculation of the injection of antistellar wind</vt:lpstr>
      <vt:lpstr> High energy - supernova explosions(1)</vt:lpstr>
      <vt:lpstr>High energy - supernova explosions(1)</vt:lpstr>
      <vt:lpstr>High energy - supernova explosions(3)</vt:lpstr>
      <vt:lpstr>Modeling the motion of particles in the magnetic field of the Galaxy</vt:lpstr>
      <vt:lpstr>Présentation PowerPoint</vt:lpstr>
      <vt:lpstr>Présentation PowerPoint</vt:lpstr>
      <vt:lpstr>Présentation PowerPoint</vt:lpstr>
      <vt:lpstr>Conclusion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Вклад антигелия в поток галактических космических лучей от шаровых скоплений антизвезд</dc:title>
  <dc:creator>а</dc:creator>
  <cp:lastModifiedBy>mkhlopov</cp:lastModifiedBy>
  <cp:revision>209</cp:revision>
  <dcterms:created xsi:type="dcterms:W3CDTF">2019-12-26T07:29:39Z</dcterms:created>
  <dcterms:modified xsi:type="dcterms:W3CDTF">2020-07-06T17:51:17Z</dcterms:modified>
</cp:coreProperties>
</file>