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3"/>
    <p:sldId id="257" r:id="rId4"/>
    <p:sldId id="258" r:id="rId5"/>
    <p:sldId id="260" r:id="rId6"/>
    <p:sldId id="259" r:id="rId7"/>
    <p:sldId id="263" r:id="rId8"/>
    <p:sldId id="265" r:id="rId9"/>
    <p:sldId id="264" r:id="rId10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handoutMaster" Target="handoutMasters/handoutMaster1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 Light" panose="020F0302020204030204" pitchFamily="34" charset="0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1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/>
              <a:t>Second level 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3135" cy="811530"/>
          </a:xfrm>
        </p:spPr>
        <p:txBody>
          <a:bodyPr anchor="b">
            <a:no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 smtClean="0">
              <a:sym typeface="+mn-e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kumimoji="0" lang="en-US" sz="28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  <a:endParaRPr lang="en-US" dirty="0" smtClean="0"/>
          </a:p>
          <a:p>
            <a:pPr lvl="2"/>
            <a:r>
              <a:rPr lang="en-US" dirty="0" smtClean="0"/>
              <a:t>Third level</a:t>
            </a:r>
            <a:endParaRPr lang="en-US" dirty="0"/>
          </a:p>
          <a:p>
            <a:pPr lvl="3"/>
            <a:r>
              <a:rPr lang="en-US" dirty="0" smtClean="0"/>
              <a:t>Fourth level</a:t>
            </a:r>
            <a:endParaRPr lang="en-US" dirty="0"/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Calibri Light" panose="020F0302020204030204" pitchFamily="34" charset="0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defRPr sz="2800" b="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4572"/>
            <a:ext cx="9144000" cy="2187001"/>
          </a:xfrm>
        </p:spPr>
        <p:txBody>
          <a:bodyPr>
            <a:normAutofit fontScale="90000"/>
          </a:bodyPr>
          <a:lstStyle/>
          <a:p>
            <a:r>
              <a:rPr lang="en-US" altLang="es-ES">
                <a:latin typeface="Georgia" panose="02040502050405020303" charset="0"/>
                <a:cs typeface="Georgia" panose="02040502050405020303" charset="0"/>
              </a:rPr>
              <a:t>Anomalous Isotopes in Dark Atom Models</a:t>
            </a:r>
            <a:endParaRPr lang="en-US" altLang="es-ES">
              <a:latin typeface="Georgia" panose="02040502050405020303" charset="0"/>
              <a:cs typeface="Georgia" panose="02040502050405020303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427480" y="2583180"/>
            <a:ext cx="9144000" cy="2646045"/>
          </a:xfrm>
        </p:spPr>
        <p:txBody>
          <a:bodyPr>
            <a:noAutofit/>
          </a:bodyPr>
          <a:lstStyle/>
          <a:p>
            <a:r>
              <a:rPr lang="es-ES" altLang="en-US" sz="2200">
                <a:latin typeface="Georgia" panose="02040502050405020303" charset="0"/>
                <a:cs typeface="Georgia" panose="02040502050405020303" charset="0"/>
              </a:rPr>
              <a:t>Magela Baliño Anache </a:t>
            </a:r>
            <a:endParaRPr lang="es-ES" altLang="en-US" sz="2200">
              <a:latin typeface="Georgia" panose="02040502050405020303" charset="0"/>
              <a:cs typeface="Georgia" panose="02040502050405020303" charset="0"/>
            </a:endParaRPr>
          </a:p>
          <a:p>
            <a:r>
              <a:rPr lang="en-US" altLang="es-ES" sz="2200" b="1">
                <a:latin typeface="Georgia" panose="02040502050405020303" charset="0"/>
                <a:cs typeface="Georgia" panose="02040502050405020303" charset="0"/>
              </a:rPr>
              <a:t>Supervised by:</a:t>
            </a:r>
            <a:endParaRPr lang="en-US" altLang="es-ES" sz="2200" b="1">
              <a:latin typeface="Georgia" panose="02040502050405020303" charset="0"/>
              <a:cs typeface="Georgia" panose="02040502050405020303" charset="0"/>
            </a:endParaRPr>
          </a:p>
          <a:p>
            <a:r>
              <a:rPr lang="en-US" altLang="es-ES" sz="2200">
                <a:latin typeface="Georgia" panose="02040502050405020303" charset="0"/>
                <a:cs typeface="Georgia" panose="02040502050405020303" charset="0"/>
              </a:rPr>
              <a:t>Prof. M</a:t>
            </a:r>
            <a:r>
              <a:rPr lang="es-ES" altLang="en-US" sz="2200">
                <a:latin typeface="Georgia" panose="02040502050405020303" charset="0"/>
                <a:cs typeface="Georgia" panose="02040502050405020303" charset="0"/>
              </a:rPr>
              <a:t>. Yu. K</a:t>
            </a:r>
            <a:r>
              <a:rPr lang="en-US" altLang="es-ES" sz="2200">
                <a:latin typeface="Georgia" panose="02040502050405020303" charset="0"/>
                <a:cs typeface="Georgia" panose="02040502050405020303" charset="0"/>
              </a:rPr>
              <a:t>hlopov, Doctor of Physical and Mathematical Sciences</a:t>
            </a:r>
            <a:endParaRPr lang="en-US" altLang="es-ES" sz="2200">
              <a:latin typeface="Georgia" panose="02040502050405020303" charset="0"/>
              <a:cs typeface="Georgia" panose="02040502050405020303" charset="0"/>
            </a:endParaRPr>
          </a:p>
          <a:p>
            <a:r>
              <a:rPr lang="en-US" altLang="es-ES" sz="2200" b="1">
                <a:latin typeface="Georgia" panose="02040502050405020303" charset="0"/>
                <a:cs typeface="Georgia" panose="02040502050405020303" charset="0"/>
              </a:rPr>
              <a:t>Scientific Consultant:</a:t>
            </a:r>
            <a:endParaRPr lang="en-US" altLang="es-ES" sz="2200" b="1">
              <a:latin typeface="Georgia" panose="02040502050405020303" charset="0"/>
              <a:cs typeface="Georgia" panose="02040502050405020303" charset="0"/>
            </a:endParaRPr>
          </a:p>
          <a:p>
            <a:r>
              <a:rPr lang="en-US" altLang="es-ES" sz="2200">
                <a:latin typeface="Georgia" panose="02040502050405020303" charset="0"/>
                <a:cs typeface="Georgia" panose="02040502050405020303" charset="0"/>
              </a:rPr>
              <a:t>D. O. Sopin</a:t>
            </a:r>
            <a:endParaRPr lang="en-US" altLang="es-ES" sz="2200">
              <a:latin typeface="Georgia" panose="02040502050405020303" charset="0"/>
              <a:cs typeface="Georgia" panose="02040502050405020303" charset="0"/>
            </a:endParaRPr>
          </a:p>
        </p:txBody>
      </p:sp>
      <p:sp>
        <p:nvSpPr>
          <p:cNvPr id="3" name="Cuadro de texto 2"/>
          <p:cNvSpPr txBox="1"/>
          <p:nvPr/>
        </p:nvSpPr>
        <p:spPr>
          <a:xfrm>
            <a:off x="173990" y="5892165"/>
            <a:ext cx="11844020" cy="706755"/>
          </a:xfrm>
          <a:prstGeom prst="rect">
            <a:avLst/>
          </a:prstGeom>
        </p:spPr>
        <p:txBody>
          <a:bodyPr wrap="square">
            <a:spAutoFit/>
          </a:bodyPr>
          <a:p>
            <a:pPr algn="ctr"/>
            <a:r>
              <a:rPr lang="en-US" altLang="zh-CN" sz="2000">
                <a:latin typeface="Georgia" panose="02040502050405020303" charset="0"/>
                <a:cs typeface="Georgia" panose="02040502050405020303" charset="0"/>
              </a:rPr>
              <a:t>National Research Nuclear University MEPhI </a:t>
            </a:r>
            <a:endParaRPr lang="en-US" altLang="zh-CN" sz="2000">
              <a:latin typeface="Georgia" panose="02040502050405020303" charset="0"/>
              <a:cs typeface="Georgia" panose="02040502050405020303" charset="0"/>
            </a:endParaRPr>
          </a:p>
          <a:p>
            <a:pPr algn="ctr"/>
            <a:r>
              <a:rPr lang="en-US" altLang="zh-CN" sz="2000" i="1">
                <a:latin typeface="Georgia" panose="02040502050405020303" charset="0"/>
                <a:cs typeface="Georgia" panose="02040502050405020303" charset="0"/>
              </a:rPr>
              <a:t> Moscow, 2024</a:t>
            </a:r>
            <a:endParaRPr lang="en-US" altLang="zh-CN" sz="2000" i="1">
              <a:latin typeface="Georgia" panose="02040502050405020303" charset="0"/>
              <a:cs typeface="Georgia" panose="02040502050405020303" charset="0"/>
            </a:endParaRPr>
          </a:p>
        </p:txBody>
      </p:sp>
      <p:cxnSp>
        <p:nvCxnSpPr>
          <p:cNvPr id="4" name="Conector recto 3"/>
          <p:cNvCxnSpPr/>
          <p:nvPr/>
        </p:nvCxnSpPr>
        <p:spPr>
          <a:xfrm>
            <a:off x="294640" y="6384290"/>
            <a:ext cx="4840605" cy="6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7223760" y="6370955"/>
            <a:ext cx="4700270" cy="1397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Cuadro de texto 3"/>
          <p:cNvSpPr txBox="1"/>
          <p:nvPr/>
        </p:nvSpPr>
        <p:spPr>
          <a:xfrm>
            <a:off x="664210" y="1585595"/>
            <a:ext cx="10589260" cy="1198880"/>
          </a:xfrm>
          <a:prstGeom prst="rect">
            <a:avLst/>
          </a:prstGeom>
        </p:spPr>
        <p:txBody>
          <a:bodyPr wrap="square">
            <a:spAutoFit/>
          </a:bodyPr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s-ES" sz="2400">
                <a:solidFill>
                  <a:srgbClr val="000000"/>
                </a:solidFill>
                <a:latin typeface="Georgia" panose="02040502050405020303" charset="0"/>
                <a:ea typeface="URWPalladioL-Roma"/>
                <a:cs typeface="Georgia" panose="02040502050405020303" charset="0"/>
              </a:rPr>
              <a:t>The concept of a</a:t>
            </a:r>
            <a:r>
              <a:rPr lang="en-US" altLang="es-ES" sz="2400">
                <a:solidFill>
                  <a:schemeClr val="tx1"/>
                </a:solidFill>
                <a:latin typeface="Georgia" panose="02040502050405020303" charset="0"/>
                <a:ea typeface="URWPalladioL-Roma"/>
                <a:cs typeface="Georgia" panose="02040502050405020303" charset="0"/>
              </a:rPr>
              <a:t> </a:t>
            </a:r>
            <a:r>
              <a:rPr lang="en-US" altLang="es-ES" sz="2400" b="1">
                <a:solidFill>
                  <a:schemeClr val="tx1"/>
                </a:solidFill>
                <a:latin typeface="Georgia" panose="02040502050405020303" charset="0"/>
                <a:ea typeface="URWPalladioL-Roma"/>
                <a:cs typeface="Georgia" panose="02040502050405020303" charset="0"/>
              </a:rPr>
              <a:t>"dark atom"</a:t>
            </a:r>
            <a:r>
              <a:rPr lang="en-US" altLang="es-ES" sz="2400">
                <a:solidFill>
                  <a:srgbClr val="000000"/>
                </a:solidFill>
                <a:latin typeface="Georgia" panose="02040502050405020303" charset="0"/>
                <a:ea typeface="URWPalladioL-Roma"/>
                <a:cs typeface="Georgia" panose="02040502050405020303" charset="0"/>
              </a:rPr>
              <a:t> involves a heavy particle X</a:t>
            </a:r>
            <a:r>
              <a:rPr lang="es-ES" altLang="en-US" sz="2400">
                <a:solidFill>
                  <a:srgbClr val="000000"/>
                </a:solidFill>
                <a:latin typeface="Georgia" panose="02040502050405020303" charset="0"/>
                <a:ea typeface="URWPalladioL-Roma"/>
                <a:cs typeface="Georgia" panose="02040502050405020303" charset="0"/>
              </a:rPr>
              <a:t> </a:t>
            </a:r>
            <a:r>
              <a:rPr lang="en-US" altLang="es-ES" sz="2400">
                <a:solidFill>
                  <a:srgbClr val="000000"/>
                </a:solidFill>
                <a:latin typeface="Georgia" panose="02040502050405020303" charset="0"/>
                <a:ea typeface="URWPalladioL-Roma"/>
                <a:cs typeface="Georgia" panose="02040502050405020303" charset="0"/>
              </a:rPr>
              <a:t>with a charge of −2n</a:t>
            </a:r>
            <a:r>
              <a:rPr lang="es-ES" altLang="en-US" sz="2400">
                <a:solidFill>
                  <a:srgbClr val="000000"/>
                </a:solidFill>
                <a:latin typeface="Georgia" panose="02040502050405020303" charset="0"/>
                <a:ea typeface="URWPalladioL-Roma"/>
                <a:cs typeface="Georgia" panose="02040502050405020303" charset="0"/>
              </a:rPr>
              <a:t> </a:t>
            </a:r>
            <a:r>
              <a:rPr lang="en-US" altLang="es-ES" sz="2400">
                <a:solidFill>
                  <a:srgbClr val="000000"/>
                </a:solidFill>
                <a:latin typeface="Georgia" panose="02040502050405020303" charset="0"/>
                <a:ea typeface="URWPalladioL-Roma"/>
                <a:cs typeface="Georgia" panose="02040502050405020303" charset="0"/>
              </a:rPr>
              <a:t>(where </a:t>
            </a:r>
            <a:r>
              <a:rPr lang="en-US" altLang="es-ES" sz="2400" b="1">
                <a:solidFill>
                  <a:srgbClr val="000000"/>
                </a:solidFill>
                <a:latin typeface="Georgia" panose="02040502050405020303" charset="0"/>
                <a:ea typeface="URWPalladioL-Roma"/>
                <a:cs typeface="Georgia" panose="02040502050405020303" charset="0"/>
              </a:rPr>
              <a:t>n</a:t>
            </a:r>
            <a:r>
              <a:rPr lang="en-US" altLang="es-ES" sz="2400">
                <a:solidFill>
                  <a:srgbClr val="000000"/>
                </a:solidFill>
                <a:latin typeface="Georgia" panose="02040502050405020303" charset="0"/>
                <a:ea typeface="URWPalladioL-Roma"/>
                <a:cs typeface="Georgia" panose="02040502050405020303" charset="0"/>
              </a:rPr>
              <a:t> is a natural number) and n nuclei of </a:t>
            </a:r>
            <a:r>
              <a:rPr lang="en-US" altLang="es-ES" sz="2400" baseline="30000">
                <a:solidFill>
                  <a:srgbClr val="000000"/>
                </a:solidFill>
                <a:latin typeface="Georgia" panose="02040502050405020303" charset="0"/>
                <a:ea typeface="URWPalladioL-Roma"/>
                <a:cs typeface="Georgia" panose="02040502050405020303" charset="0"/>
              </a:rPr>
              <a:t>4</a:t>
            </a:r>
            <a:r>
              <a:rPr lang="en-US" altLang="es-ES" sz="2400">
                <a:solidFill>
                  <a:srgbClr val="000000"/>
                </a:solidFill>
                <a:latin typeface="Georgia" panose="02040502050405020303" charset="0"/>
                <a:ea typeface="URWPalladioL-Roma"/>
                <a:cs typeface="Georgia" panose="02040502050405020303" charset="0"/>
              </a:rPr>
              <a:t>He, bound together by the electromagnetic Coulomb force.</a:t>
            </a:r>
            <a:endParaRPr lang="en-US" altLang="es-ES" sz="2400">
              <a:solidFill>
                <a:srgbClr val="000000"/>
              </a:solidFill>
              <a:latin typeface="Georgia" panose="02040502050405020303" charset="0"/>
              <a:ea typeface="URWPalladioL-Roma"/>
              <a:cs typeface="Georgia" panose="02040502050405020303" charset="0"/>
            </a:endParaRPr>
          </a:p>
        </p:txBody>
      </p:sp>
      <p:sp>
        <p:nvSpPr>
          <p:cNvPr id="5" name="Cuadro de texto 4"/>
          <p:cNvSpPr txBox="1"/>
          <p:nvPr/>
        </p:nvSpPr>
        <p:spPr>
          <a:xfrm>
            <a:off x="664210" y="3101975"/>
            <a:ext cx="7765415" cy="1783715"/>
          </a:xfrm>
          <a:prstGeom prst="rect">
            <a:avLst/>
          </a:prstGeom>
        </p:spPr>
        <p:txBody>
          <a:bodyPr wrap="square">
            <a:spAutoFit/>
          </a:bodyPr>
          <a:p>
            <a:pPr marL="342900" indent="-342900">
              <a:lnSpc>
                <a:spcPts val="2100"/>
              </a:lnSpc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altLang="es-ES" sz="2400" b="0" i="0">
                <a:solidFill>
                  <a:srgbClr val="000000"/>
                </a:solidFill>
                <a:latin typeface="Georgia" panose="02040502050405020303" charset="0"/>
                <a:ea typeface="URWPalladioL-Roma"/>
                <a:cs typeface="Georgia" panose="02040502050405020303" charset="0"/>
              </a:rPr>
              <a:t>For </a:t>
            </a:r>
            <a:r>
              <a:rPr lang="en-US" altLang="es-ES" sz="2400" b="0">
                <a:solidFill>
                  <a:srgbClr val="000000"/>
                </a:solidFill>
                <a:latin typeface="Georgia" panose="02040502050405020303" charset="0"/>
                <a:ea typeface="URWPalladioL-Roma"/>
                <a:cs typeface="Georgia" panose="02040502050405020303" charset="0"/>
              </a:rPr>
              <a:t>n</a:t>
            </a:r>
            <a:r>
              <a:rPr lang="en-US" altLang="es-ES" sz="2400" b="0" i="0">
                <a:solidFill>
                  <a:srgbClr val="000000"/>
                </a:solidFill>
                <a:latin typeface="Georgia" panose="02040502050405020303" charset="0"/>
                <a:ea typeface="URWPalladioL-Roma"/>
                <a:cs typeface="Georgia" panose="02040502050405020303" charset="0"/>
              </a:rPr>
              <a:t>=1, the system consists of:</a:t>
            </a:r>
            <a:endParaRPr lang="en-US" altLang="es-ES" sz="2400" b="0" i="0">
              <a:solidFill>
                <a:srgbClr val="000000"/>
              </a:solidFill>
              <a:latin typeface="Georgia" panose="02040502050405020303" charset="0"/>
              <a:ea typeface="URWPalladioL-Roma"/>
              <a:cs typeface="Georgia" panose="02040502050405020303" charset="0"/>
            </a:endParaRPr>
          </a:p>
          <a:p>
            <a:pPr marL="0" indent="0">
              <a:lnSpc>
                <a:spcPts val="2100"/>
              </a:lnSpc>
              <a:spcBef>
                <a:spcPts val="900"/>
              </a:spcBef>
              <a:spcAft>
                <a:spcPts val="900"/>
              </a:spcAft>
            </a:pPr>
            <a:endParaRPr lang="en-US" altLang="es-ES" sz="2400" b="0" i="0">
              <a:solidFill>
                <a:srgbClr val="000000"/>
              </a:solidFill>
              <a:latin typeface="Georgia" panose="02040502050405020303" charset="0"/>
              <a:ea typeface="URWPalladioL-Roma"/>
              <a:cs typeface="Georgia" panose="02040502050405020303" charset="0"/>
            </a:endParaRPr>
          </a:p>
          <a:p>
            <a:pPr marL="0" inden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buFont typeface="Arial" panose="020B0604020202020204"/>
              <a:buNone/>
            </a:pPr>
            <a:r>
              <a:rPr lang="en-US" altLang="es-ES" sz="2400" b="0" i="0">
                <a:solidFill>
                  <a:srgbClr val="000000"/>
                </a:solidFill>
                <a:latin typeface="Georgia" panose="02040502050405020303" charset="0"/>
                <a:ea typeface="URWPalladioL-Roma"/>
                <a:cs typeface="Georgia" panose="02040502050405020303" charset="0"/>
              </a:rPr>
              <a:t>One X particle with charge −2.</a:t>
            </a:r>
            <a:r>
              <a:rPr lang="es-ES" altLang="en-US" sz="2400" b="0" i="0">
                <a:solidFill>
                  <a:srgbClr val="000000"/>
                </a:solidFill>
                <a:latin typeface="Georgia" panose="02040502050405020303" charset="0"/>
                <a:ea typeface="URWPalladioL-Roma"/>
                <a:cs typeface="Georgia" panose="02040502050405020303" charset="0"/>
              </a:rPr>
              <a:t>(O</a:t>
            </a:r>
            <a:r>
              <a:rPr lang="es-ES" altLang="en-US" sz="2400" b="0" i="0" baseline="30000">
                <a:solidFill>
                  <a:srgbClr val="000000"/>
                </a:solidFill>
                <a:latin typeface="Georgia" panose="02040502050405020303" charset="0"/>
                <a:ea typeface="URWPalladioL-Roma"/>
                <a:cs typeface="Georgia" panose="02040502050405020303" charset="0"/>
              </a:rPr>
              <a:t>--</a:t>
            </a:r>
            <a:r>
              <a:rPr lang="es-ES" altLang="en-US" sz="2400" b="0" i="0">
                <a:solidFill>
                  <a:srgbClr val="000000"/>
                </a:solidFill>
                <a:latin typeface="Georgia" panose="02040502050405020303" charset="0"/>
                <a:ea typeface="URWPalladioL-Roma"/>
                <a:cs typeface="Georgia" panose="02040502050405020303" charset="0"/>
              </a:rPr>
              <a:t>)</a:t>
            </a:r>
            <a:endParaRPr lang="en-US" altLang="es-ES" sz="2400" b="0" i="0">
              <a:solidFill>
                <a:srgbClr val="000000"/>
              </a:solidFill>
              <a:latin typeface="Georgia" panose="02040502050405020303" charset="0"/>
              <a:ea typeface="URWPalladioL-Roma"/>
              <a:cs typeface="Georgia" panose="02040502050405020303" charset="0"/>
            </a:endParaRPr>
          </a:p>
          <a:p>
            <a:pPr marL="0" inden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buFont typeface="Arial" panose="020B0604020202020204"/>
              <a:buChar char="•"/>
            </a:pPr>
            <a:endParaRPr lang="en-US" altLang="es-ES" sz="2400" b="0" i="0">
              <a:solidFill>
                <a:srgbClr val="000000"/>
              </a:solidFill>
              <a:latin typeface="Georgia" panose="02040502050405020303" charset="0"/>
              <a:ea typeface="URWPalladioL-Roma"/>
              <a:cs typeface="Georgia" panose="02040502050405020303" charset="0"/>
            </a:endParaRPr>
          </a:p>
          <a:p>
            <a:pPr marL="0" inden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buFont typeface="Arial" panose="020B0604020202020204"/>
              <a:buNone/>
            </a:pPr>
            <a:r>
              <a:rPr lang="en-US" altLang="es-ES" sz="2400" b="0" i="0">
                <a:solidFill>
                  <a:srgbClr val="000000"/>
                </a:solidFill>
                <a:latin typeface="Georgia" panose="02040502050405020303" charset="0"/>
                <a:ea typeface="URWPalladioL-Roma"/>
                <a:cs typeface="Georgia" panose="02040502050405020303" charset="0"/>
              </a:rPr>
              <a:t>One </a:t>
            </a:r>
            <a:r>
              <a:rPr lang="en-US" altLang="es-ES" sz="2400" b="0" i="0" baseline="30000">
                <a:solidFill>
                  <a:srgbClr val="000000"/>
                </a:solidFill>
                <a:latin typeface="Georgia" panose="02040502050405020303" charset="0"/>
                <a:ea typeface="URWPalladioL-Roma"/>
                <a:cs typeface="Georgia" panose="02040502050405020303" charset="0"/>
              </a:rPr>
              <a:t>4</a:t>
            </a:r>
            <a:r>
              <a:rPr lang="en-US" altLang="es-ES" sz="2400" b="0" i="0">
                <a:solidFill>
                  <a:srgbClr val="000000"/>
                </a:solidFill>
                <a:latin typeface="Georgia" panose="02040502050405020303" charset="0"/>
                <a:ea typeface="URWPalladioL-Roma"/>
                <a:cs typeface="Georgia" panose="02040502050405020303" charset="0"/>
              </a:rPr>
              <a:t>He nucleus with charge +2</a:t>
            </a:r>
            <a:endParaRPr lang="en-US" altLang="es-ES" sz="2400" b="0" i="0">
              <a:solidFill>
                <a:srgbClr val="000000"/>
              </a:solidFill>
              <a:latin typeface="Georgia" panose="02040502050405020303" charset="0"/>
              <a:ea typeface="URWPalladioL-Roma"/>
              <a:cs typeface="Georgia" panose="02040502050405020303" charset="0"/>
            </a:endParaRPr>
          </a:p>
        </p:txBody>
      </p:sp>
      <p:sp>
        <p:nvSpPr>
          <p:cNvPr id="6" name="Cuadro de texto 5"/>
          <p:cNvSpPr txBox="1"/>
          <p:nvPr/>
        </p:nvSpPr>
        <p:spPr>
          <a:xfrm>
            <a:off x="664210" y="406400"/>
            <a:ext cx="1111250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base"/>
            <a:r>
              <a:rPr lang="es-ES" altLang="en-US" sz="2800" b="1" i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charset="0"/>
                <a:cs typeface="Georgia" panose="02040502050405020303" charset="0"/>
              </a:rPr>
              <a:t>The OHe Model</a:t>
            </a:r>
            <a:endParaRPr lang="es-ES" altLang="en-US" sz="2800" b="1" i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eorgia" panose="02040502050405020303" charset="0"/>
              <a:cs typeface="Georgia" panose="02040502050405020303" charset="0"/>
            </a:endParaRPr>
          </a:p>
          <a:p>
            <a:r>
              <a:rPr lang="es-ES" altLang="en-US" sz="2800" b="1" i="1">
                <a:latin typeface="Georgia" panose="02040502050405020303" charset="0"/>
                <a:cs typeface="Georgia" panose="02040502050405020303" charset="0"/>
              </a:rPr>
              <a:t>___________________________________________</a:t>
            </a:r>
            <a:endParaRPr lang="es-ES" altLang="en-US" sz="2800" b="1" i="1">
              <a:latin typeface="Georgia" panose="02040502050405020303" charset="0"/>
              <a:cs typeface="Georgia" panose="02040502050405020303" charset="0"/>
            </a:endParaRPr>
          </a:p>
        </p:txBody>
      </p:sp>
      <p:sp>
        <p:nvSpPr>
          <p:cNvPr id="7" name="Cuadro de texto 6"/>
          <p:cNvSpPr txBox="1"/>
          <p:nvPr/>
        </p:nvSpPr>
        <p:spPr>
          <a:xfrm>
            <a:off x="7408545" y="4173855"/>
            <a:ext cx="43681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s-ES" altLang="en-US" sz="2800" b="1" i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charset="0"/>
                <a:cs typeface="Georgia" panose="02040502050405020303" charset="0"/>
              </a:rPr>
              <a:t>OHe</a:t>
            </a:r>
            <a:endParaRPr lang="es-ES" altLang="en-US" sz="2800" b="1" i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eorgia" panose="02040502050405020303" charset="0"/>
              <a:cs typeface="Georgia" panose="02040502050405020303" charset="0"/>
            </a:endParaRPr>
          </a:p>
        </p:txBody>
      </p:sp>
      <p:cxnSp>
        <p:nvCxnSpPr>
          <p:cNvPr id="8" name="Conector recto de flecha 7"/>
          <p:cNvCxnSpPr>
            <a:endCxn id="7" idx="1"/>
          </p:cNvCxnSpPr>
          <p:nvPr/>
        </p:nvCxnSpPr>
        <p:spPr>
          <a:xfrm>
            <a:off x="5706110" y="4144645"/>
            <a:ext cx="1702435" cy="29019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9" name="Conector recto de flecha 8"/>
          <p:cNvCxnSpPr>
            <a:endCxn id="7" idx="1"/>
          </p:cNvCxnSpPr>
          <p:nvPr/>
        </p:nvCxnSpPr>
        <p:spPr>
          <a:xfrm flipV="1">
            <a:off x="5692140" y="4434840"/>
            <a:ext cx="1716405" cy="3498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uadro de texto 2"/>
          <p:cNvSpPr txBox="1"/>
          <p:nvPr/>
        </p:nvSpPr>
        <p:spPr>
          <a:xfrm>
            <a:off x="471170" y="727075"/>
            <a:ext cx="11008995" cy="953135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es-ES" altLang="en-US" sz="2800" b="1" i="1">
                <a:latin typeface="Georgia" panose="02040502050405020303" charset="0"/>
                <a:cs typeface="Georgia" panose="02040502050405020303" charset="0"/>
              </a:rPr>
              <a:t>DARK ATOMS AND THEIR INTERACTION WITH NUCLEI</a:t>
            </a:r>
            <a:endParaRPr lang="es-ES" altLang="en-US" sz="2800" b="1" i="1">
              <a:latin typeface="Georgia" panose="02040502050405020303" charset="0"/>
              <a:cs typeface="Georgia" panose="02040502050405020303" charset="0"/>
            </a:endParaRPr>
          </a:p>
          <a:p>
            <a:r>
              <a:rPr lang="es-ES" altLang="en-US" sz="2800" b="1" i="1">
                <a:latin typeface="Georgia" panose="02040502050405020303" charset="0"/>
                <a:cs typeface="Georgia" panose="02040502050405020303" charset="0"/>
              </a:rPr>
              <a:t>___________________________________________</a:t>
            </a:r>
            <a:endParaRPr lang="es-ES" altLang="en-US" sz="2800" b="1" i="1">
              <a:latin typeface="Georgia" panose="02040502050405020303" charset="0"/>
              <a:cs typeface="Georgia" panose="02040502050405020303" charset="0"/>
            </a:endParaRPr>
          </a:p>
        </p:txBody>
      </p:sp>
      <p:sp>
        <p:nvSpPr>
          <p:cNvPr id="4" name="Cuadro de texto 3"/>
          <p:cNvSpPr txBox="1"/>
          <p:nvPr/>
        </p:nvSpPr>
        <p:spPr>
          <a:xfrm>
            <a:off x="471170" y="3021330"/>
            <a:ext cx="52857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s-ES" altLang="en-US" sz="2800" b="1" i="1">
                <a:latin typeface="Georgia" panose="02040502050405020303" charset="0"/>
                <a:cs typeface="Georgia" panose="02040502050405020303" charset="0"/>
              </a:rPr>
              <a:t>OHe+ He → OBe + γ</a:t>
            </a:r>
            <a:endParaRPr lang="es-ES" altLang="en-US" sz="2800" b="1" i="1">
              <a:latin typeface="Georgia" panose="02040502050405020303" charset="0"/>
              <a:cs typeface="Georgia" panose="02040502050405020303" charset="0"/>
            </a:endParaRPr>
          </a:p>
        </p:txBody>
      </p:sp>
      <p:sp>
        <p:nvSpPr>
          <p:cNvPr id="5" name="Cuadro de texto 4"/>
          <p:cNvSpPr txBox="1"/>
          <p:nvPr/>
        </p:nvSpPr>
        <p:spPr>
          <a:xfrm>
            <a:off x="471170" y="3874135"/>
            <a:ext cx="9541510" cy="460375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es-ES" altLang="en-US" sz="2400">
                <a:solidFill>
                  <a:srgbClr val="000000"/>
                </a:solidFill>
                <a:latin typeface="Georgia" panose="02040502050405020303" charset="0"/>
                <a:ea typeface="URWPalladioL-Roma"/>
                <a:cs typeface="Georgia" panose="02040502050405020303" charset="0"/>
              </a:rPr>
              <a:t>A</a:t>
            </a:r>
            <a:r>
              <a:rPr lang="en-US" altLang="zh-CN" sz="2400">
                <a:solidFill>
                  <a:srgbClr val="000000"/>
                </a:solidFill>
                <a:latin typeface="Georgia" panose="02040502050405020303" charset="0"/>
                <a:ea typeface="URWPalladioL-Roma"/>
                <a:cs typeface="Georgia" panose="02040502050405020303" charset="0"/>
              </a:rPr>
              <a:t>nalogy with the neutron–proton radiative capture</a:t>
            </a:r>
            <a:r>
              <a:rPr lang="en-US" altLang="zh-CN" sz="1600"/>
              <a:t>.</a:t>
            </a:r>
            <a:endParaRPr lang="en-US" altLang="zh-CN" sz="1600"/>
          </a:p>
        </p:txBody>
      </p:sp>
      <p:sp>
        <p:nvSpPr>
          <p:cNvPr id="6" name="Cuadro de texto 5"/>
          <p:cNvSpPr txBox="1"/>
          <p:nvPr/>
        </p:nvSpPr>
        <p:spPr>
          <a:xfrm>
            <a:off x="581025" y="4499610"/>
            <a:ext cx="609600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s-ES" altLang="en-US" sz="2800" b="1" i="1">
                <a:latin typeface="Georgia" panose="02040502050405020303" charset="0"/>
                <a:cs typeface="Georgia" panose="02040502050405020303" charset="0"/>
                <a:sym typeface="+mn-ea"/>
              </a:rPr>
              <a:t>p + n → D + γ</a:t>
            </a:r>
            <a:endParaRPr lang="es-ES" altLang="en-US" sz="2800" b="1" i="1">
              <a:latin typeface="Georgia" panose="02040502050405020303" charset="0"/>
              <a:cs typeface="Georgia" panose="02040502050405020303" charset="0"/>
              <a:sym typeface="+mn-ea"/>
            </a:endParaRPr>
          </a:p>
        </p:txBody>
      </p:sp>
      <p:sp>
        <p:nvSpPr>
          <p:cNvPr id="8" name="Cuadro de texto 7"/>
          <p:cNvSpPr txBox="1"/>
          <p:nvPr/>
        </p:nvSpPr>
        <p:spPr>
          <a:xfrm>
            <a:off x="471170" y="2106930"/>
            <a:ext cx="11008360" cy="829945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en-US" altLang="zh-CN" sz="2400">
                <a:solidFill>
                  <a:srgbClr val="000000"/>
                </a:solidFill>
                <a:latin typeface="Georgia" panose="02040502050405020303" charset="0"/>
                <a:ea typeface="URWPalladioL-Roma"/>
                <a:cs typeface="Georgia" panose="02040502050405020303" charset="0"/>
              </a:rPr>
              <a:t>OBe is formed through the radiative capture of a helium-4 nucleus by an OHe atom.</a:t>
            </a:r>
            <a:endParaRPr lang="en-US" altLang="zh-CN" sz="2400">
              <a:solidFill>
                <a:srgbClr val="000000"/>
              </a:solidFill>
              <a:latin typeface="Georgia" panose="02040502050405020303" charset="0"/>
              <a:ea typeface="URWPalladioL-Roma"/>
              <a:cs typeface="Georgia" panose="02040502050405020303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Imagen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98550" y="1609725"/>
            <a:ext cx="5475605" cy="1386840"/>
          </a:xfrm>
          <a:prstGeom prst="rect">
            <a:avLst/>
          </a:prstGeom>
        </p:spPr>
      </p:pic>
      <p:sp>
        <p:nvSpPr>
          <p:cNvPr id="2" name="Cuadro de texto 1"/>
          <p:cNvSpPr txBox="1"/>
          <p:nvPr/>
        </p:nvSpPr>
        <p:spPr>
          <a:xfrm>
            <a:off x="1098804" y="3333686"/>
            <a:ext cx="2010410" cy="11988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342900" indent="-342900" algn="l">
              <a:buFont typeface="Segoe UI" panose="020B0502040204020203" charset="0"/>
              <a:buChar char="-"/>
            </a:pPr>
            <a:r>
              <a:rPr lang="en-US" altLang="es-ES" sz="2400">
                <a:latin typeface="Georgia" panose="02040502050405020303" charset="0"/>
                <a:cs typeface="Georgia" panose="02040502050405020303" charset="0"/>
              </a:rPr>
              <a:t>Z=2</a:t>
            </a:r>
            <a:endParaRPr lang="en-US" altLang="es-ES" sz="2400">
              <a:latin typeface="Georgia" panose="02040502050405020303" charset="0"/>
              <a:cs typeface="Georgia" panose="02040502050405020303" charset="0"/>
            </a:endParaRPr>
          </a:p>
          <a:p>
            <a:pPr marL="342900" indent="-342900" algn="l">
              <a:buFont typeface="Segoe UI" panose="020B0502040204020203" charset="0"/>
              <a:buChar char="-"/>
            </a:pPr>
            <a:r>
              <a:rPr lang="en-US" altLang="es-ES" sz="2400">
                <a:latin typeface="Georgia" panose="02040502050405020303" charset="0"/>
                <a:cs typeface="Georgia" panose="02040502050405020303" charset="0"/>
              </a:rPr>
              <a:t>A=4</a:t>
            </a:r>
            <a:endParaRPr lang="en-US" altLang="es-ES" sz="2400">
              <a:latin typeface="Georgia" panose="02040502050405020303" charset="0"/>
              <a:cs typeface="Georgia" panose="02040502050405020303" charset="0"/>
            </a:endParaRPr>
          </a:p>
          <a:p>
            <a:pPr marL="342900" indent="-342900" algn="l">
              <a:buFont typeface="Segoe UI" panose="020B0502040204020203" charset="0"/>
              <a:buChar char="-"/>
            </a:pPr>
            <a:r>
              <a:rPr lang="en-US" altLang="es-ES" sz="2400">
                <a:latin typeface="Georgia" panose="02040502050405020303" charset="0"/>
                <a:cs typeface="Georgia" panose="02040502050405020303" charset="0"/>
              </a:rPr>
              <a:t>E=1.6 </a:t>
            </a:r>
            <a:r>
              <a:rPr lang="ru-RU" altLang="es-ES" sz="2400">
                <a:latin typeface="Georgia" panose="02040502050405020303" charset="0"/>
                <a:cs typeface="Georgia" panose="02040502050405020303" charset="0"/>
              </a:rPr>
              <a:t>МэВ</a:t>
            </a:r>
            <a:endParaRPr lang="ru-RU" altLang="es-ES" sz="2400">
              <a:latin typeface="Georgia" panose="02040502050405020303" charset="0"/>
              <a:cs typeface="Georgia" panose="02040502050405020303" charset="0"/>
            </a:endParaRPr>
          </a:p>
        </p:txBody>
      </p:sp>
      <p:sp>
        <p:nvSpPr>
          <p:cNvPr id="4" name="Cuadro de texto 3"/>
          <p:cNvSpPr txBox="1"/>
          <p:nvPr/>
        </p:nvSpPr>
        <p:spPr>
          <a:xfrm>
            <a:off x="591820" y="447675"/>
            <a:ext cx="1100836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s-ES" altLang="en-US" sz="2800" b="1" i="1">
                <a:latin typeface="Georgia" panose="02040502050405020303" charset="0"/>
                <a:cs typeface="Georgia" panose="02040502050405020303" charset="0"/>
              </a:rPr>
              <a:t> Rate of radiative reaction</a:t>
            </a:r>
            <a:endParaRPr lang="es-ES" altLang="en-US" sz="2800" b="1" i="1">
              <a:latin typeface="Georgia" panose="02040502050405020303" charset="0"/>
              <a:cs typeface="Georgia" panose="02040502050405020303" charset="0"/>
            </a:endParaRPr>
          </a:p>
          <a:p>
            <a:r>
              <a:rPr lang="es-ES" altLang="en-US" sz="2800" b="1" i="1">
                <a:latin typeface="Georgia" panose="02040502050405020303" charset="0"/>
                <a:cs typeface="Georgia" panose="02040502050405020303" charset="0"/>
                <a:sym typeface="+mn-ea"/>
              </a:rPr>
              <a:t>___________________________________________</a:t>
            </a:r>
            <a:endParaRPr lang="es-ES" altLang="en-US" sz="2800" b="1" i="1">
              <a:latin typeface="Georgia" panose="02040502050405020303" charset="0"/>
              <a:cs typeface="Georgia" panose="02040502050405020303" charset="0"/>
            </a:endParaRPr>
          </a:p>
          <a:p>
            <a:r>
              <a:rPr lang="es-ES" altLang="en-US" sz="2800" b="1" i="1">
                <a:latin typeface="Georgia" panose="02040502050405020303" charset="0"/>
                <a:cs typeface="Georgia" panose="02040502050405020303" charset="0"/>
              </a:rPr>
              <a:t> </a:t>
            </a:r>
            <a:endParaRPr lang="es-ES" altLang="en-US" sz="2800" b="1" i="1">
              <a:latin typeface="Georgia" panose="02040502050405020303" charset="0"/>
              <a:cs typeface="Georgia" panose="02040502050405020303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uadro de texto 2"/>
          <p:cNvSpPr txBox="1"/>
          <p:nvPr/>
        </p:nvSpPr>
        <p:spPr>
          <a:xfrm>
            <a:off x="1016000" y="410210"/>
            <a:ext cx="10106025" cy="1814830"/>
          </a:xfrm>
          <a:prstGeom prst="rect">
            <a:avLst/>
          </a:prstGeom>
        </p:spPr>
        <p:txBody>
          <a:bodyPr wrap="square">
            <a:spAutoFit/>
          </a:bodyPr>
          <a:p>
            <a:pPr algn="l">
              <a:buClrTx/>
              <a:buSzTx/>
              <a:buFontTx/>
            </a:pPr>
            <a:r>
              <a:rPr lang="es-ES" altLang="en-US" sz="2800" b="1" i="1">
                <a:latin typeface="Georgia" panose="02040502050405020303" charset="0"/>
                <a:cs typeface="Georgia" panose="02040502050405020303" charset="0"/>
              </a:rPr>
              <a:t>CALCULATION OF OBe NUMBER DENSITY USING THE </a:t>
            </a:r>
            <a:r>
              <a:rPr lang="es-ES" altLang="en-US" sz="2800" b="1" i="1" u="sng">
                <a:latin typeface="Georgia" panose="02040502050405020303" charset="0"/>
                <a:cs typeface="Georgia" panose="02040502050405020303" charset="0"/>
              </a:rPr>
              <a:t>LINX</a:t>
            </a:r>
            <a:r>
              <a:rPr lang="es-ES" altLang="en-US" sz="2800" b="1" i="1">
                <a:latin typeface="Georgia" panose="02040502050405020303" charset="0"/>
                <a:cs typeface="Georgia" panose="02040502050405020303" charset="0"/>
              </a:rPr>
              <a:t> NUCLEOSYNTHESIS MODEL</a:t>
            </a:r>
            <a:endParaRPr lang="es-ES" altLang="en-US" sz="2800" b="1" i="1">
              <a:latin typeface="Georgia" panose="02040502050405020303" charset="0"/>
              <a:cs typeface="Georgia" panose="02040502050405020303" charset="0"/>
            </a:endParaRPr>
          </a:p>
          <a:p>
            <a:pPr algn="l">
              <a:buClrTx/>
              <a:buSzTx/>
              <a:buFontTx/>
            </a:pPr>
            <a:r>
              <a:rPr lang="es-ES" altLang="en-US" sz="2800" b="1" i="1">
                <a:latin typeface="Georgia" panose="02040502050405020303" charset="0"/>
                <a:cs typeface="Georgia" panose="02040502050405020303" charset="0"/>
                <a:sym typeface="+mn-ea"/>
              </a:rPr>
              <a:t>______________________________________</a:t>
            </a:r>
            <a:endParaRPr lang="es-ES" altLang="en-US" sz="2800" b="1" i="1">
              <a:latin typeface="Georgia" panose="02040502050405020303" charset="0"/>
              <a:cs typeface="Georgia" panose="02040502050405020303" charset="0"/>
            </a:endParaRPr>
          </a:p>
          <a:p>
            <a:pPr algn="l">
              <a:buClrTx/>
              <a:buSzTx/>
              <a:buFontTx/>
            </a:pPr>
            <a:endParaRPr lang="es-ES" altLang="en-US" sz="2800" b="1" i="1">
              <a:latin typeface="Georgia" panose="02040502050405020303" charset="0"/>
              <a:cs typeface="Georgia" panose="02040502050405020303" charset="0"/>
            </a:endParaRPr>
          </a:p>
        </p:txBody>
      </p:sp>
      <p:sp>
        <p:nvSpPr>
          <p:cNvPr id="6" name="Cuadro de texto 5"/>
          <p:cNvSpPr txBox="1"/>
          <p:nvPr/>
        </p:nvSpPr>
        <p:spPr>
          <a:xfrm>
            <a:off x="1016000" y="5702300"/>
            <a:ext cx="6608445" cy="829945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en-US" altLang="zh-CN" sz="2400">
                <a:latin typeface="Georgia" panose="02040502050405020303" charset="0"/>
                <a:cs typeface="Georgia" panose="02040502050405020303" charset="0"/>
              </a:rPr>
              <a:t>Initial assumption:</a:t>
            </a:r>
            <a:endParaRPr lang="en-US" altLang="zh-CN" sz="2400">
              <a:latin typeface="Georgia" panose="02040502050405020303" charset="0"/>
              <a:cs typeface="Georgia" panose="02040502050405020303" charset="0"/>
            </a:endParaRPr>
          </a:p>
          <a:p>
            <a:r>
              <a:rPr lang="en-US" altLang="zh-CN" sz="2400">
                <a:latin typeface="Georgia" panose="02040502050405020303" charset="0"/>
                <a:cs typeface="Georgia" panose="02040502050405020303" charset="0"/>
              </a:rPr>
              <a:t> 100% of non-baryonic matter = OHe atoms</a:t>
            </a:r>
            <a:endParaRPr lang="en-US" altLang="zh-CN" sz="2400">
              <a:latin typeface="Georgia" panose="02040502050405020303" charset="0"/>
              <a:cs typeface="Georgia" panose="02040502050405020303" charset="0"/>
            </a:endParaRPr>
          </a:p>
        </p:txBody>
      </p:sp>
      <p:sp>
        <p:nvSpPr>
          <p:cNvPr id="7" name="Cuadro de texto 6"/>
          <p:cNvSpPr txBox="1"/>
          <p:nvPr/>
        </p:nvSpPr>
        <p:spPr>
          <a:xfrm>
            <a:off x="1016000" y="1735455"/>
            <a:ext cx="10752455" cy="3415030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en-US" altLang="zh-CN" sz="2400">
                <a:latin typeface="Georgia" panose="02040502050405020303" charset="0"/>
                <a:cs typeface="Georgia" panose="02040502050405020303" charset="0"/>
              </a:rPr>
              <a:t>We used a nucleosynthesis code called LINX, which allows custom reactions and particles.</a:t>
            </a:r>
            <a:endParaRPr lang="en-US" altLang="zh-CN" sz="2400">
              <a:latin typeface="Georgia" panose="02040502050405020303" charset="0"/>
              <a:cs typeface="Georgia" panose="02040502050405020303" charset="0"/>
            </a:endParaRPr>
          </a:p>
          <a:p>
            <a:r>
              <a:rPr lang="en-US" altLang="zh-CN" sz="2400">
                <a:latin typeface="Georgia" panose="02040502050405020303" charset="0"/>
                <a:cs typeface="Georgia" panose="02040502050405020303" charset="0"/>
              </a:rPr>
              <a:t>What we did:</a:t>
            </a:r>
            <a:endParaRPr lang="en-US" altLang="zh-CN" sz="2400">
              <a:latin typeface="Georgia" panose="02040502050405020303" charset="0"/>
              <a:cs typeface="Georgia" panose="02040502050405020303" charset="0"/>
            </a:endParaRPr>
          </a:p>
          <a:p>
            <a:endParaRPr lang="en-US" altLang="zh-CN" sz="2400">
              <a:latin typeface="Georgia" panose="02040502050405020303" charset="0"/>
              <a:cs typeface="Georgia" panose="02040502050405020303" charset="0"/>
            </a:endParaRPr>
          </a:p>
          <a:p>
            <a:pPr>
              <a:buFont typeface="Arial" panose="020B0604020202020204"/>
              <a:buChar char="•"/>
            </a:pPr>
            <a:r>
              <a:rPr lang="en-US" altLang="zh-CN" sz="2400">
                <a:latin typeface="Georgia" panose="02040502050405020303" charset="0"/>
                <a:cs typeface="Georgia" panose="02040502050405020303" charset="0"/>
              </a:rPr>
              <a:t>We defined two new species: OHe and OBe.</a:t>
            </a:r>
            <a:endParaRPr lang="en-US" altLang="zh-CN" sz="2400">
              <a:latin typeface="Georgia" panose="02040502050405020303" charset="0"/>
              <a:cs typeface="Georgia" panose="02040502050405020303" charset="0"/>
            </a:endParaRPr>
          </a:p>
          <a:p>
            <a:pPr>
              <a:buFont typeface="Arial" panose="020B0604020202020204"/>
              <a:buChar char="•"/>
            </a:pPr>
            <a:endParaRPr lang="en-US" altLang="zh-CN" sz="2400">
              <a:latin typeface="Georgia" panose="02040502050405020303" charset="0"/>
              <a:cs typeface="Georgia" panose="02040502050405020303" charset="0"/>
            </a:endParaRPr>
          </a:p>
          <a:p>
            <a:pPr>
              <a:buFont typeface="Arial" panose="020B0604020202020204"/>
              <a:buChar char="•"/>
            </a:pPr>
            <a:r>
              <a:rPr lang="en-US" altLang="zh-CN" sz="2400">
                <a:latin typeface="Georgia" panose="02040502050405020303" charset="0"/>
                <a:cs typeface="Georgia" panose="02040502050405020303" charset="0"/>
              </a:rPr>
              <a:t>We wrote our reaction rate function in a Python module</a:t>
            </a:r>
            <a:endParaRPr lang="en-US" altLang="zh-CN" sz="2400">
              <a:latin typeface="Georgia" panose="02040502050405020303" charset="0"/>
              <a:cs typeface="Georgia" panose="02040502050405020303" charset="0"/>
            </a:endParaRPr>
          </a:p>
          <a:p>
            <a:pPr>
              <a:buFont typeface="Arial" panose="020B0604020202020204"/>
              <a:buChar char="•"/>
            </a:pPr>
            <a:endParaRPr lang="en-US" altLang="zh-CN" sz="2400">
              <a:latin typeface="Georgia" panose="02040502050405020303" charset="0"/>
              <a:cs typeface="Georgia" panose="02040502050405020303" charset="0"/>
            </a:endParaRPr>
          </a:p>
          <a:p>
            <a:pPr>
              <a:buFont typeface="Arial" panose="020B0604020202020204"/>
              <a:buChar char="•"/>
            </a:pPr>
            <a:r>
              <a:rPr lang="en-US" altLang="zh-CN" sz="2400">
                <a:latin typeface="Georgia" panose="02040502050405020303" charset="0"/>
                <a:cs typeface="Georgia" panose="02040502050405020303" charset="0"/>
              </a:rPr>
              <a:t>We set the initial abundance of OHe based on the dark matter density:</a:t>
            </a:r>
            <a:endParaRPr lang="en-US" altLang="zh-CN" sz="2400">
              <a:latin typeface="Georgia" panose="02040502050405020303" charset="0"/>
              <a:cs typeface="Georgia" panose="02040502050405020303" charset="0"/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124825" y="5150485"/>
            <a:ext cx="4067175" cy="86677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uadro de texto 2"/>
          <p:cNvSpPr txBox="1"/>
          <p:nvPr/>
        </p:nvSpPr>
        <p:spPr>
          <a:xfrm>
            <a:off x="693420" y="400050"/>
            <a:ext cx="1068197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s-ES" altLang="en-US" sz="2800" b="1" i="1">
                <a:latin typeface="Georgia" panose="02040502050405020303" charset="0"/>
                <a:cs typeface="Georgia" panose="02040502050405020303" charset="0"/>
                <a:sym typeface="+mn-ea"/>
              </a:rPr>
              <a:t>Results – Abundance of OBe</a:t>
            </a:r>
            <a:endParaRPr lang="es-ES" altLang="en-US" sz="2800" b="1" i="1">
              <a:latin typeface="Georgia" panose="02040502050405020303" charset="0"/>
              <a:cs typeface="Georgia" panose="02040502050405020303" charset="0"/>
              <a:sym typeface="+mn-ea"/>
            </a:endParaRPr>
          </a:p>
          <a:p>
            <a:r>
              <a:rPr lang="es-ES" altLang="en-US" sz="2800" b="1" i="1">
                <a:latin typeface="Georgia" panose="02040502050405020303" charset="0"/>
                <a:cs typeface="Georgia" panose="02040502050405020303" charset="0"/>
                <a:sym typeface="+mn-ea"/>
              </a:rPr>
              <a:t>_________________________________________</a:t>
            </a:r>
            <a:endParaRPr lang="es-ES" altLang="en-US" sz="2800" b="1" i="1">
              <a:latin typeface="Georgia" panose="02040502050405020303" charset="0"/>
              <a:cs typeface="Georgia" panose="02040502050405020303" charset="0"/>
            </a:endParaRPr>
          </a:p>
          <a:p>
            <a:endParaRPr lang="es-ES" altLang="en-US" sz="2800" b="1" i="1">
              <a:latin typeface="Georgia" panose="02040502050405020303" charset="0"/>
              <a:cs typeface="Georgia" panose="02040502050405020303" charset="0"/>
            </a:endParaRPr>
          </a:p>
        </p:txBody>
      </p:sp>
      <p:sp>
        <p:nvSpPr>
          <p:cNvPr id="5" name="Cuadro de texto 4"/>
          <p:cNvSpPr txBox="1"/>
          <p:nvPr/>
        </p:nvSpPr>
        <p:spPr>
          <a:xfrm>
            <a:off x="555625" y="1567180"/>
            <a:ext cx="8660130" cy="1198880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en-US" altLang="es-ES" sz="2400">
                <a:latin typeface="Georgia" panose="02040502050405020303" charset="0"/>
                <a:cs typeface="Georgia" panose="02040502050405020303" charset="0"/>
              </a:rPr>
              <a:t>&gt; The final abundance of OBe relative to baryons was found to be approximately</a:t>
            </a:r>
            <a:r>
              <a:rPr lang="es-ES" altLang="en-US" sz="2400">
                <a:latin typeface="Georgia" panose="02040502050405020303" charset="0"/>
                <a:cs typeface="Georgia" panose="02040502050405020303" charset="0"/>
              </a:rPr>
              <a:t>:</a:t>
            </a:r>
            <a:endParaRPr lang="en-US" altLang="es-ES" sz="2400">
              <a:latin typeface="Georgia" panose="02040502050405020303" charset="0"/>
              <a:cs typeface="Georgia" panose="02040502050405020303" charset="0"/>
            </a:endParaRPr>
          </a:p>
          <a:p>
            <a:endParaRPr lang="en-US" altLang="es-ES" sz="2400">
              <a:latin typeface="Georgia" panose="02040502050405020303" charset="0"/>
              <a:cs typeface="Georgia" panose="02040502050405020303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93420" y="2738120"/>
            <a:ext cx="7515225" cy="138112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Cuadro de texto 1"/>
          <p:cNvSpPr txBox="1"/>
          <p:nvPr/>
        </p:nvSpPr>
        <p:spPr>
          <a:xfrm>
            <a:off x="665480" y="629920"/>
            <a:ext cx="10460990" cy="9531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s-ES" altLang="en-US" sz="2800" b="1" i="1">
                <a:latin typeface="Georgia" panose="02040502050405020303" charset="0"/>
                <a:cs typeface="Georgia" panose="02040502050405020303" charset="0"/>
                <a:sym typeface="+mn-ea"/>
              </a:rPr>
              <a:t>Conclutions _________________________________________</a:t>
            </a:r>
            <a:endParaRPr lang="es-ES" altLang="en-US" sz="2800" b="1" i="1">
              <a:latin typeface="Georgia" panose="02040502050405020303" charset="0"/>
              <a:cs typeface="Georgia" panose="02040502050405020303" charset="0"/>
              <a:sym typeface="+mn-ea"/>
            </a:endParaRPr>
          </a:p>
        </p:txBody>
      </p:sp>
      <p:sp>
        <p:nvSpPr>
          <p:cNvPr id="3" name="Cuadro de texto 2"/>
          <p:cNvSpPr txBox="1"/>
          <p:nvPr/>
        </p:nvSpPr>
        <p:spPr>
          <a:xfrm>
            <a:off x="665480" y="1760855"/>
            <a:ext cx="10838180" cy="1938020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en-US" altLang="es-ES" sz="2400">
                <a:latin typeface="Georgia" panose="02040502050405020303" charset="0"/>
                <a:cs typeface="Georgia" panose="02040502050405020303" charset="0"/>
              </a:rPr>
              <a:t>Although the fraction of OHe converted into OBe seems small, it is still too large for a +2 charged isotope.</a:t>
            </a:r>
            <a:endParaRPr lang="en-US" altLang="es-ES" sz="2400">
              <a:latin typeface="Georgia" panose="02040502050405020303" charset="0"/>
              <a:cs typeface="Georgia" panose="02040502050405020303" charset="0"/>
            </a:endParaRPr>
          </a:p>
          <a:p>
            <a:r>
              <a:rPr lang="en-US" altLang="es-ES" sz="2400">
                <a:latin typeface="Georgia" panose="02040502050405020303" charset="0"/>
                <a:cs typeface="Georgia" panose="02040502050405020303" charset="0"/>
              </a:rPr>
              <a:t>This would lead to the existence of anomalously heavy atoms</a:t>
            </a:r>
            <a:r>
              <a:rPr lang="es-ES" altLang="en-US" sz="2400">
                <a:latin typeface="Georgia" panose="02040502050405020303" charset="0"/>
                <a:cs typeface="Georgia" panose="02040502050405020303" charset="0"/>
              </a:rPr>
              <a:t>.</a:t>
            </a:r>
            <a:endParaRPr lang="es-ES" altLang="en-US" sz="2400">
              <a:latin typeface="Georgia" panose="02040502050405020303" charset="0"/>
              <a:cs typeface="Georgia" panose="02040502050405020303" charset="0"/>
            </a:endParaRPr>
          </a:p>
          <a:p>
            <a:r>
              <a:rPr lang="en-US" altLang="es-ES" sz="2400">
                <a:latin typeface="Georgia" panose="02040502050405020303" charset="0"/>
                <a:cs typeface="Georgia" panose="02040502050405020303" charset="0"/>
              </a:rPr>
              <a:t>Therefore, the current model is not compatible with cosmological constraints and needs to be revised</a:t>
            </a:r>
            <a:r>
              <a:rPr lang="es-ES" altLang="en-US" sz="2400">
                <a:latin typeface="Georgia" panose="02040502050405020303" charset="0"/>
                <a:cs typeface="Georgia" panose="02040502050405020303" charset="0"/>
              </a:rPr>
              <a:t>.</a:t>
            </a:r>
            <a:endParaRPr lang="es-ES" altLang="en-US" sz="2400">
              <a:latin typeface="Georgia" panose="02040502050405020303" charset="0"/>
              <a:cs typeface="Georgia" panose="02040502050405020303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Cuadro de texto 3"/>
          <p:cNvSpPr txBox="1"/>
          <p:nvPr/>
        </p:nvSpPr>
        <p:spPr>
          <a:xfrm>
            <a:off x="2900680" y="2560320"/>
            <a:ext cx="6096000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s-ES" altLang="en-US" sz="3200" b="1">
                <a:latin typeface="Georgia" panose="02040502050405020303" charset="0"/>
                <a:cs typeface="Georgia" panose="02040502050405020303" charset="0"/>
                <a:sym typeface="+mn-ea"/>
              </a:rPr>
              <a:t>Thank you for your attention</a:t>
            </a:r>
            <a:endParaRPr lang="es-ES" altLang="en-US" sz="3200" b="1">
              <a:latin typeface="Georgia" panose="02040502050405020303" charset="0"/>
              <a:cs typeface="Georgia" panose="02040502050405020303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1825</Words>
  <Application>WPS Presentation</Application>
  <PresentationFormat>宽屏</PresentationFormat>
  <Paragraphs>74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1" baseType="lpstr">
      <vt:lpstr>Arial</vt:lpstr>
      <vt:lpstr>SimSun</vt:lpstr>
      <vt:lpstr>Wingdings</vt:lpstr>
      <vt:lpstr>Calibri Light</vt:lpstr>
      <vt:lpstr>Georgia</vt:lpstr>
      <vt:lpstr>URWPalladioL-Roma</vt:lpstr>
      <vt:lpstr>Segoe Print</vt:lpstr>
      <vt:lpstr>Arial</vt:lpstr>
      <vt:lpstr>Segoe UI</vt:lpstr>
      <vt:lpstr>Microsoft YaHei</vt:lpstr>
      <vt:lpstr>Arial Unicode MS</vt:lpstr>
      <vt:lpstr>Calibri</vt:lpstr>
      <vt:lpstr>Office Theme</vt:lpstr>
      <vt:lpstr>Anomalous Isotopes in Dark Atom Models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Magela Baliño</cp:lastModifiedBy>
  <cp:revision>4</cp:revision>
  <dcterms:created xsi:type="dcterms:W3CDTF">2025-07-12T14:19:00Z</dcterms:created>
  <dcterms:modified xsi:type="dcterms:W3CDTF">2025-07-14T12:32:43Z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3082-12.2.0.21936</vt:lpwstr>
  </property>
  <property fmtid="{D5CDD505-2E9C-101B-9397-08002B2CF9AE}" pid="3" name="ICV">
    <vt:lpwstr>6BEFFB2B94944874BCA9C8E4482ABF2C_11</vt:lpwstr>
  </property>
</Properties>
</file>