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9" r:id="rId5"/>
    <p:sldId id="262" r:id="rId6"/>
    <p:sldId id="263" r:id="rId7"/>
    <p:sldId id="264" r:id="rId8"/>
    <p:sldId id="270" r:id="rId9"/>
    <p:sldId id="271" r:id="rId10"/>
    <p:sldId id="273" r:id="rId11"/>
    <p:sldId id="268" r:id="rId12"/>
    <p:sldId id="272" r:id="rId13"/>
    <p:sldId id="258" r:id="rId14"/>
    <p:sldId id="274" r:id="rId15"/>
  </p:sldIdLst>
  <p:sldSz cx="9144000" cy="5143500" type="screen16x9"/>
  <p:notesSz cx="6858000" cy="9144000"/>
  <p:defaultTextStyle>
    <a:defPPr>
      <a:defRPr lang="ru-RU"/>
    </a:defPPr>
    <a:lvl1pPr marL="0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5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7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4" autoAdjust="0"/>
    <p:restoredTop sz="94660"/>
  </p:normalViewPr>
  <p:slideViewPr>
    <p:cSldViewPr>
      <p:cViewPr>
        <p:scale>
          <a:sx n="100" d="100"/>
          <a:sy n="100" d="100"/>
        </p:scale>
        <p:origin x="-1195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9B68-043A-4489-B7D9-8521F70BE93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F3750-339F-4398-9109-9BE276EC4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5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7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7AEF-3276-44F8-8DBC-FC5A657A13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7AEF-3276-44F8-8DBC-FC5A657A13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35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7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4" indent="-342764" algn="l" defTabSz="9140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7" algn="l" defTabSz="9140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4" indent="-228510" algn="l" defTabSz="9140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10" algn="l" defTabSz="91403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8" indent="-228510" algn="l" defTabSz="91403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10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10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1" indent="-228510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7" indent="-228510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7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emanna2004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98" y="1779662"/>
            <a:ext cx="8318007" cy="99257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68555" tIns="34277" rIns="68555" bIns="34277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evolution of antimatter domains in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Universe </a:t>
            </a: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" y="4659986"/>
            <a:ext cx="4374659" cy="346249"/>
          </a:xfrm>
          <a:prstGeom prst="rect">
            <a:avLst/>
          </a:prstGeom>
          <a:noFill/>
        </p:spPr>
        <p:txBody>
          <a:bodyPr wrap="none" lIns="68555" tIns="34277" rIns="68555" bIns="34277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Author: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Dembitskaia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A.I., NRNU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MEPhI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Compton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scattering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5859" t="36350" r="41738" b="56300"/>
          <a:stretch>
            <a:fillRect/>
          </a:stretch>
        </p:blipFill>
        <p:spPr bwMode="auto">
          <a:xfrm>
            <a:off x="1547664" y="2571750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40544" t="76250" r="35831" b="11150"/>
          <a:stretch>
            <a:fillRect/>
          </a:stretch>
        </p:blipFill>
        <p:spPr bwMode="auto">
          <a:xfrm>
            <a:off x="899592" y="3075806"/>
            <a:ext cx="28803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06769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Klein–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Nishina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formula: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l="78461" t="36980" r="11616" b="57350"/>
          <a:stretch>
            <a:fillRect/>
          </a:stretch>
        </p:blipFill>
        <p:spPr bwMode="auto">
          <a:xfrm>
            <a:off x="1403648" y="1419622"/>
            <a:ext cx="1872208" cy="6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83918"/>
            <a:ext cx="1914525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91630"/>
            <a:ext cx="3024336" cy="9099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940152" y="915566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Energy loss: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3147814"/>
            <a:ext cx="3168351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scattering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(&gt;2500)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2853" y="47741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2499742"/>
            <a:ext cx="432048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91556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Temperature range: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stCxn id="2" idx="2"/>
          </p:cNvCxnSpPr>
          <p:nvPr/>
        </p:nvCxnSpPr>
        <p:spPr>
          <a:xfrm>
            <a:off x="4572000" y="843558"/>
            <a:ext cx="0" cy="42999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9902"/>
            <a:ext cx="2016224" cy="4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371950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Penetration depth of photons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3867894"/>
            <a:ext cx="4248472" cy="377026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Comparison with the domain’s size: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867894"/>
            <a:ext cx="3600400" cy="992579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Penetration depth of photons is significantly less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domain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radius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8222" t="52100" r="45281" b="38450"/>
          <a:stretch>
            <a:fillRect/>
          </a:stretch>
        </p:blipFill>
        <p:spPr bwMode="auto">
          <a:xfrm>
            <a:off x="1763688" y="2139702"/>
            <a:ext cx="1026248" cy="8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46450" t="59450" r="41738" b="30050"/>
          <a:stretch>
            <a:fillRect/>
          </a:stretch>
        </p:blipFill>
        <p:spPr bwMode="auto">
          <a:xfrm>
            <a:off x="5940152" y="1707654"/>
            <a:ext cx="2052495" cy="10261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29322" t="39500" r="53452" b="55250"/>
          <a:stretch>
            <a:fillRect/>
          </a:stretch>
        </p:blipFill>
        <p:spPr bwMode="auto">
          <a:xfrm>
            <a:off x="3203848" y="1059582"/>
            <a:ext cx="2592625" cy="4443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79512" y="1707654"/>
            <a:ext cx="432048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Dominant process: pair production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9942"/>
            <a:ext cx="1656184" cy="68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075806"/>
            <a:ext cx="3600400" cy="4973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r="66987"/>
          <a:stretch>
            <a:fillRect/>
          </a:stretch>
        </p:blipFill>
        <p:spPr bwMode="auto">
          <a:xfrm>
            <a:off x="1835696" y="3075806"/>
            <a:ext cx="1008112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Penetration depth of photons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3526" y="3003798"/>
            <a:ext cx="3854710" cy="684803"/>
          </a:xfrm>
          <a:prstGeom prst="rect">
            <a:avLst/>
          </a:prstGeom>
          <a:solidFill>
            <a:schemeClr val="tx2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Taking into account temperature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restrictions: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8222" t="52100" r="45281" b="38450"/>
          <a:stretch>
            <a:fillRect/>
          </a:stretch>
        </p:blipFill>
        <p:spPr bwMode="auto">
          <a:xfrm>
            <a:off x="1115616" y="2139702"/>
            <a:ext cx="1026248" cy="8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51520" y="1707654"/>
            <a:ext cx="4613764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Dominant process: Compton scattering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/>
          <a:srcRect l="78461" t="36980" r="11616" b="57350"/>
          <a:stretch>
            <a:fillRect/>
          </a:stretch>
        </p:blipFill>
        <p:spPr bwMode="auto">
          <a:xfrm>
            <a:off x="3923928" y="1059582"/>
            <a:ext cx="1404339" cy="4513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47631" t="30050" r="44563" b="58400"/>
          <a:stretch>
            <a:fillRect/>
          </a:stretch>
        </p:blipFill>
        <p:spPr bwMode="auto">
          <a:xfrm>
            <a:off x="2627784" y="2139702"/>
            <a:ext cx="1134274" cy="9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 l="42906" t="54200" r="38785" b="37400"/>
          <a:stretch>
            <a:fillRect/>
          </a:stretch>
        </p:blipFill>
        <p:spPr bwMode="auto">
          <a:xfrm>
            <a:off x="971600" y="3075806"/>
            <a:ext cx="3053815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95886"/>
            <a:ext cx="2417657" cy="11311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9902"/>
            <a:ext cx="3147243" cy="7938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79662"/>
            <a:ext cx="2990850" cy="1047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9163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-Processes at the border of the antimatter domain were studied and described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773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Penetration depth of photons inside the antimatter domain has been estimated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-Size of the domain has been estimated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2854" y="47741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363838"/>
            <a:ext cx="2342308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Perspectives: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1191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More accurate and detailed description of processes at the border and inside the antimatter domain over time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97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20170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Contacts: 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Mail: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demanna2004@yandex.ru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Phone number: +7 (985) 749-45-52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2854" y="47741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51870"/>
            <a:ext cx="3384376" cy="62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987574"/>
            <a:ext cx="7344816" cy="684783"/>
          </a:xfrm>
          <a:prstGeom prst="rect">
            <a:avLst/>
          </a:prstGeom>
          <a:solidFill>
            <a:schemeClr val="bg1"/>
          </a:solidFill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Nonhomogeneous</a:t>
            </a:r>
            <a:r>
              <a:rPr lang="en-US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baryosynthesis</a:t>
            </a:r>
            <a:r>
              <a:rPr lang="en-US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scenario describes the mechanisms of local formation of antimatter domains</a:t>
            </a:r>
            <a:endParaRPr lang="ru-RU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427734"/>
            <a:ext cx="3348880" cy="9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Predicted range of masses of macroscopic antimatter regions in the Milky Way Galaxy: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7260" y="4797251"/>
            <a:ext cx="266740" cy="346249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 descr="Picture background"/>
          <p:cNvSpPr>
            <a:spLocks noChangeAspect="1" noChangeArrowheads="1"/>
          </p:cNvSpPr>
          <p:nvPr/>
        </p:nvSpPr>
        <p:spPr bwMode="auto">
          <a:xfrm>
            <a:off x="116696" y="-108346"/>
            <a:ext cx="228630" cy="228601"/>
          </a:xfrm>
          <a:prstGeom prst="rect">
            <a:avLst/>
          </a:prstGeom>
          <a:noFill/>
        </p:spPr>
        <p:txBody>
          <a:bodyPr vert="horz" wrap="square" lIns="68561" tIns="34280" rIns="68561" bIns="342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rubin_ustroystvo_nashey_vselennoy_img0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2211710"/>
            <a:ext cx="5212260" cy="23475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Nonhomogeneous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baryosynthesis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363838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helium</a:t>
            </a:r>
            <a:endParaRPr lang="ru-RU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939902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tritium</a:t>
            </a:r>
            <a:endParaRPr lang="ru-RU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427734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deuterium</a:t>
            </a:r>
            <a:endParaRPr lang="ru-RU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63838"/>
            <a:ext cx="8995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neutron</a:t>
            </a:r>
            <a:endParaRPr lang="ru-RU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067694"/>
            <a:ext cx="8995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proton</a:t>
            </a:r>
            <a:endParaRPr lang="ru-RU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35646"/>
            <a:ext cx="4536504" cy="3066016"/>
          </a:xfrm>
          <a:prstGeom prst="rect">
            <a:avLst/>
          </a:prstGeom>
        </p:spPr>
      </p:pic>
      <p:sp>
        <p:nvSpPr>
          <p:cNvPr id="2050" name="AutoShape 2" descr="2024-12-11_19-59-15.png"/>
          <p:cNvSpPr>
            <a:spLocks noChangeAspect="1" noChangeArrowheads="1"/>
          </p:cNvSpPr>
          <p:nvPr/>
        </p:nvSpPr>
        <p:spPr bwMode="auto">
          <a:xfrm>
            <a:off x="116698" y="-102393"/>
            <a:ext cx="222676" cy="222647"/>
          </a:xfrm>
          <a:prstGeom prst="rect">
            <a:avLst/>
          </a:prstGeom>
          <a:noFill/>
        </p:spPr>
        <p:txBody>
          <a:bodyPr vert="horz" wrap="square" lIns="68567" tIns="34283" rIns="68567" bIns="34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561678"/>
          </a:xfrm>
          <a:prstGeom prst="rect">
            <a:avLst/>
          </a:prstGeom>
          <a:solidFill>
            <a:schemeClr val="tx2"/>
          </a:solidFill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Antibaryon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density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77260" y="4797251"/>
            <a:ext cx="266740" cy="346249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C12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C12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699542"/>
            <a:ext cx="7524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Baryon/photon ratio describes the number density of baryons, such as protons and neutrons, relative to the number density of photons in the universe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408391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AlterBBN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a C program which computes the abundances of the elements predicted by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Big-Bang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nucleosynthesis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(BBN)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58797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Dependence of the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H’s mass fraction on baryon/photon ratio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 t="4279" r="33790" b="10137"/>
          <a:stretch>
            <a:fillRect/>
          </a:stretch>
        </p:blipFill>
        <p:spPr bwMode="auto">
          <a:xfrm>
            <a:off x="539552" y="1779662"/>
            <a:ext cx="3508590" cy="222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results obtained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63638"/>
            <a:ext cx="4176464" cy="30421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4"/>
          <a:stretch>
            <a:fillRect/>
          </a:stretch>
        </p:blipFill>
        <p:spPr bwMode="auto">
          <a:xfrm>
            <a:off x="107504" y="1419622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515966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Dependence of the 4He’s mass fraction on baryon/photon ratio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1596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Dependence of the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12С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’s mass fraction on baryon/photon ratio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6409" t="44750" r="32879" b="48950"/>
          <a:stretch>
            <a:fillRect/>
          </a:stretch>
        </p:blipFill>
        <p:spPr bwMode="auto">
          <a:xfrm>
            <a:off x="2699792" y="987574"/>
            <a:ext cx="37448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831094" y="4774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315" t="35300" r="37044" b="45800"/>
          <a:stretch>
            <a:fillRect/>
          </a:stretch>
        </p:blipFill>
        <p:spPr bwMode="auto">
          <a:xfrm>
            <a:off x="5580112" y="1491631"/>
            <a:ext cx="2520280" cy="12241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30915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Size of the domain</a:t>
            </a:r>
            <a:endParaRPr lang="ru-RU" sz="3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4048" y="771548"/>
            <a:ext cx="3600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Main formula: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3003798"/>
            <a:ext cx="3600000" cy="576000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Parameters: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77260" y="4797251"/>
            <a:ext cx="2667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409" t="44750" r="32879" b="48950"/>
          <a:stretch>
            <a:fillRect/>
          </a:stretch>
        </p:blipFill>
        <p:spPr bwMode="auto">
          <a:xfrm>
            <a:off x="5220072" y="4443958"/>
            <a:ext cx="3120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8262" t="37400" r="12258" b="55250"/>
          <a:stretch>
            <a:fillRect/>
          </a:stretch>
        </p:blipFill>
        <p:spPr bwMode="auto">
          <a:xfrm>
            <a:off x="5220072" y="3795886"/>
            <a:ext cx="3186769" cy="4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91630"/>
            <a:ext cx="1776874" cy="11521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99942"/>
            <a:ext cx="1512168" cy="7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859782"/>
            <a:ext cx="1440160" cy="6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651870"/>
            <a:ext cx="1584176" cy="5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79512" y="771550"/>
            <a:ext cx="3744416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Size of the domain: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003798"/>
            <a:ext cx="216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795886"/>
            <a:ext cx="216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587974"/>
            <a:ext cx="216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347864" y="1635646"/>
            <a:ext cx="1296144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08645">
            <a:off x="2577365" y="3139711"/>
            <a:ext cx="2338826" cy="88495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8812" t="41075" r="43215" b="54200"/>
          <a:stretch>
            <a:fillRect/>
          </a:stretch>
        </p:blipFill>
        <p:spPr bwMode="auto">
          <a:xfrm>
            <a:off x="4355976" y="1059582"/>
            <a:ext cx="1458352" cy="4860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42906" t="34250" r="39966" b="54200"/>
          <a:stretch>
            <a:fillRect/>
          </a:stretch>
        </p:blipFill>
        <p:spPr bwMode="auto">
          <a:xfrm>
            <a:off x="1691680" y="1851670"/>
            <a:ext cx="3024730" cy="1147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Processes at the border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15566"/>
            <a:ext cx="432048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Criterion of annihilation processes at the border of the domain: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299942"/>
            <a:ext cx="5616624" cy="715580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Products of annihilation will penetrate the domain </a:t>
            </a:r>
            <a:endParaRPr lang="ru-RU" sz="21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587974"/>
            <a:ext cx="275466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Figure 4. Eras of the Universe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7000" t="26900" r="35832" b="10101"/>
          <a:stretch>
            <a:fillRect/>
          </a:stretch>
        </p:blipFill>
        <p:spPr bwMode="auto">
          <a:xfrm>
            <a:off x="5940152" y="843558"/>
            <a:ext cx="2916141" cy="38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3219822"/>
            <a:ext cx="4283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According to the main parameters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1070" b="9683"/>
          <a:stretch>
            <a:fillRect/>
          </a:stretch>
        </p:blipFill>
        <p:spPr bwMode="auto">
          <a:xfrm>
            <a:off x="179512" y="3651870"/>
            <a:ext cx="28803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noFill/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895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Proton-antiproton annihilation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nuclphys.sinp.msu.ru/antimatter/images/ant13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7614"/>
            <a:ext cx="4032448" cy="30659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2859782"/>
            <a:ext cx="3816424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Production of electrons and positrons due to charged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decay involving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59582"/>
            <a:ext cx="2874671" cy="500137"/>
          </a:xfrm>
          <a:prstGeom prst="rect">
            <a:avLst/>
          </a:prstGeom>
          <a:solidFill>
            <a:schemeClr val="tx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Main channels: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79662"/>
            <a:ext cx="381642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Production of photons due to neutral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decay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51670"/>
            <a:ext cx="162039" cy="162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957" y="2895786"/>
            <a:ext cx="162039" cy="162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Interaction between thermal and annihilation photon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75806"/>
            <a:ext cx="8640960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Possible result of the reaction: production of electron-positron pair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322" t="39500" r="53452" b="55250"/>
          <a:stretch>
            <a:fillRect/>
          </a:stretch>
        </p:blipFill>
        <p:spPr bwMode="auto">
          <a:xfrm>
            <a:off x="5652120" y="2067694"/>
            <a:ext cx="2592625" cy="4443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51670"/>
            <a:ext cx="3540819" cy="9817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67544" y="105958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High energy thermal photon distribution: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7208" y="1203598"/>
            <a:ext cx="1693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Temperature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range: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55976" y="1923678"/>
            <a:ext cx="1008112" cy="792088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7219" y="3579862"/>
            <a:ext cx="280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Breit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–Wheeler formula: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31094" y="4774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11910"/>
            <a:ext cx="5256584" cy="931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641" t="21875" r="30566" b="14508"/>
          <a:stretch>
            <a:fillRect/>
          </a:stretch>
        </p:blipFill>
        <p:spPr bwMode="auto">
          <a:xfrm>
            <a:off x="4932040" y="915566"/>
            <a:ext cx="3888432" cy="36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Charged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decay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2906" t="32150" r="37604" b="57350"/>
          <a:stretch>
            <a:fillRect/>
          </a:stretch>
        </p:blipFill>
        <p:spPr bwMode="auto">
          <a:xfrm>
            <a:off x="1043608" y="1131590"/>
            <a:ext cx="3030131" cy="9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42906" t="51050" r="38194" b="36350"/>
          <a:stretch>
            <a:fillRect/>
          </a:stretch>
        </p:blipFill>
        <p:spPr bwMode="auto">
          <a:xfrm>
            <a:off x="1115616" y="2139702"/>
            <a:ext cx="2736660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39552" y="4083918"/>
            <a:ext cx="394335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6016" y="451596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Figure 5. Experimental spectrum of positrons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i="1" dirty="0" smtClean="0">
                <a:latin typeface="Arial" pitchFamily="34" charset="0"/>
                <a:cs typeface="Arial" pitchFamily="34" charset="0"/>
              </a:rPr>
              <a:t>(Source: M. Bardon et al., Phys. Rev. Lett. 14, 449 (1965).)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31094" y="4774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5C68B6-61C2-468F-89AB-4B9F7531AA68}" type="slidenum">
              <a:rPr lang="ru-RU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918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Energy distribution of the electrons emitted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decay: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424</Words>
  <Application>Microsoft Office PowerPoint</Application>
  <PresentationFormat>Экран (16:9)</PresentationFormat>
  <Paragraphs>81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200</cp:revision>
  <dcterms:created xsi:type="dcterms:W3CDTF">2025-06-17T09:29:56Z</dcterms:created>
  <dcterms:modified xsi:type="dcterms:W3CDTF">2025-07-06T17:02:43Z</dcterms:modified>
</cp:coreProperties>
</file>